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20"/>
  </p:notesMasterIdLst>
  <p:sldIdLst>
    <p:sldId id="271" r:id="rId3"/>
    <p:sldId id="257" r:id="rId4"/>
    <p:sldId id="259" r:id="rId5"/>
    <p:sldId id="260" r:id="rId6"/>
    <p:sldId id="261" r:id="rId7"/>
    <p:sldId id="258" r:id="rId8"/>
    <p:sldId id="274" r:id="rId9"/>
    <p:sldId id="270" r:id="rId10"/>
    <p:sldId id="276" r:id="rId11"/>
    <p:sldId id="277" r:id="rId12"/>
    <p:sldId id="275" r:id="rId13"/>
    <p:sldId id="282" r:id="rId14"/>
    <p:sldId id="283" r:id="rId15"/>
    <p:sldId id="284" r:id="rId16"/>
    <p:sldId id="278" r:id="rId17"/>
    <p:sldId id="279" r:id="rId18"/>
    <p:sldId id="28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B Nazanin" panose="00000400000000000000" pitchFamily="2" charset="-78"/>
              </a:defRPr>
            </a:pPr>
            <a:r>
              <a:rPr lang="fa-IR" dirty="0">
                <a:cs typeface="B Nazanin" panose="00000400000000000000" pitchFamily="2" charset="-78"/>
              </a:rPr>
              <a:t>بروز</a:t>
            </a:r>
            <a:r>
              <a:rPr lang="fa-IR" baseline="0" dirty="0">
                <a:cs typeface="B Nazanin" panose="00000400000000000000" pitchFamily="2" charset="-78"/>
              </a:rPr>
              <a:t> استاندارد شده سنی (</a:t>
            </a:r>
            <a:r>
              <a:rPr lang="en-US" baseline="0" dirty="0">
                <a:cs typeface="B Nazanin" panose="00000400000000000000" pitchFamily="2" charset="-78"/>
              </a:rPr>
              <a:t>ASR</a:t>
            </a:r>
            <a:r>
              <a:rPr lang="fa-IR" baseline="0" dirty="0">
                <a:cs typeface="B Nazanin" panose="00000400000000000000" pitchFamily="2" charset="-78"/>
              </a:rPr>
              <a:t>) در </a:t>
            </a:r>
            <a:r>
              <a:rPr lang="fa-IR" baseline="0" dirty="0">
                <a:solidFill>
                  <a:srgbClr val="FFC000"/>
                </a:solidFill>
                <a:cs typeface="B Nazanin" panose="00000400000000000000" pitchFamily="2" charset="-78"/>
              </a:rPr>
              <a:t>کل جمعیت </a:t>
            </a:r>
            <a:r>
              <a:rPr lang="fa-IR" baseline="0" dirty="0">
                <a:cs typeface="B Nazanin" panose="00000400000000000000" pitchFamily="2" charset="-78"/>
              </a:rPr>
              <a:t>کشور</a:t>
            </a:r>
            <a:endParaRPr lang="en-US" dirty="0">
              <a:cs typeface="B Nazanin" panose="00000400000000000000" pitchFamily="2" charset="-78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B Nazanin" panose="00000400000000000000" pitchFamily="2" charset="-78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YEAR 1397</c:v>
          </c:tx>
          <c:spPr>
            <a:solidFill>
              <a:srgbClr val="00206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پستان</c:v>
                </c:pt>
                <c:pt idx="1">
                  <c:v>پروستات</c:v>
                </c:pt>
                <c:pt idx="2">
                  <c:v>روده بزرگ</c:v>
                </c:pt>
                <c:pt idx="3">
                  <c:v>پوست</c:v>
                </c:pt>
                <c:pt idx="4">
                  <c:v>معده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44.34</c:v>
                </c:pt>
                <c:pt idx="1">
                  <c:v>22.09</c:v>
                </c:pt>
                <c:pt idx="2">
                  <c:v>16.559999999999999</c:v>
                </c:pt>
                <c:pt idx="3">
                  <c:v>15.56</c:v>
                </c:pt>
                <c:pt idx="4">
                  <c:v>13.55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03-4BDE-B34B-96BB87C8857C}"/>
            </c:ext>
          </c:extLst>
        </c:ser>
        <c:ser>
          <c:idx val="1"/>
          <c:order val="1"/>
          <c:tx>
            <c:v>YEAR 1398</c:v>
          </c:tx>
          <c:spPr>
            <a:solidFill>
              <a:srgbClr val="FF33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پستان</c:v>
                </c:pt>
                <c:pt idx="1">
                  <c:v>پروستات</c:v>
                </c:pt>
                <c:pt idx="2">
                  <c:v>روده بزرگ</c:v>
                </c:pt>
                <c:pt idx="3">
                  <c:v>پوست</c:v>
                </c:pt>
                <c:pt idx="4">
                  <c:v>معده</c:v>
                </c:pt>
              </c:strCache>
            </c:strRef>
          </c:cat>
          <c:val>
            <c:numRef>
              <c:f>Sheet1!$C$2:$C$6</c:f>
              <c:numCache>
                <c:formatCode>0.00</c:formatCode>
                <c:ptCount val="5"/>
                <c:pt idx="0">
                  <c:v>47.66</c:v>
                </c:pt>
                <c:pt idx="1">
                  <c:v>23.94</c:v>
                </c:pt>
                <c:pt idx="2">
                  <c:v>18.350000000000001</c:v>
                </c:pt>
                <c:pt idx="3">
                  <c:v>16.37</c:v>
                </c:pt>
                <c:pt idx="4">
                  <c:v>14.94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03-4BDE-B34B-96BB87C885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6798776"/>
        <c:axId val="276794072"/>
        <c:axId val="0"/>
      </c:bar3DChart>
      <c:catAx>
        <c:axId val="27679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endParaRPr lang="en-US"/>
          </a:p>
        </c:txPr>
        <c:crossAx val="276794072"/>
        <c:crosses val="autoZero"/>
        <c:auto val="1"/>
        <c:lblAlgn val="ctr"/>
        <c:lblOffset val="100"/>
        <c:noMultiLvlLbl val="0"/>
      </c:catAx>
      <c:valAx>
        <c:axId val="27679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 ASR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9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B Nazanin" panose="00000400000000000000" pitchFamily="2" charset="-78"/>
              </a:defRPr>
            </a:pPr>
            <a:r>
              <a:rPr lang="fa-IR" sz="1200" b="1" i="0" baseline="0" dirty="0"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بروز استاندارد شده سنی (</a:t>
            </a:r>
            <a:r>
              <a:rPr lang="en-US" sz="1200" b="1" i="0" baseline="0" dirty="0"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ASR</a:t>
            </a:r>
            <a:r>
              <a:rPr lang="fa-IR" sz="1200" b="1" i="0" baseline="0" dirty="0"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) در  جمعیت</a:t>
            </a:r>
            <a:r>
              <a:rPr lang="en-US" sz="1200" b="1" i="0" baseline="0" dirty="0"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 </a:t>
            </a:r>
            <a:r>
              <a:rPr lang="fa-IR" sz="1200" b="1" i="0" baseline="0" dirty="0">
                <a:solidFill>
                  <a:srgbClr val="FFC000"/>
                </a:solidFill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زنان</a:t>
            </a:r>
            <a:r>
              <a:rPr lang="fa-IR" sz="1200" b="1" i="0" baseline="0" dirty="0"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  <a:cs typeface="B Nazanin" panose="00000400000000000000" pitchFamily="2" charset="-78"/>
              </a:rPr>
              <a:t> کشور</a:t>
            </a:r>
            <a:endParaRPr lang="fa-IR" sz="1200" dirty="0">
              <a:effectLst/>
              <a:cs typeface="B Nazanin" panose="00000400000000000000" pitchFamily="2" charset="-78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B Nazanin" panose="00000400000000000000" pitchFamily="2" charset="-78"/>
            </a:defRPr>
          </a:pPr>
          <a:endParaRPr lang="fa-I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YEAR 1397</c:v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/>
          </c:spPr>
          <c:invertIfNegative val="0"/>
          <c:dLbls>
            <c:dLbl>
              <c:idx val="0"/>
              <c:layout>
                <c:manualLayout>
                  <c:x val="-5.3310167630194152E-2"/>
                  <c:y val="-4.8256606595424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E3-4564-BD22-BE4B4DF4E5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Sheet2!$A$2:$A$6</c:f>
              <c:strCache>
                <c:ptCount val="5"/>
                <c:pt idx="0">
                  <c:v>پستان</c:v>
                </c:pt>
                <c:pt idx="1">
                  <c:v>تیروئید</c:v>
                </c:pt>
                <c:pt idx="2">
                  <c:v>روده بزرگ</c:v>
                </c:pt>
                <c:pt idx="3">
                  <c:v>پوست</c:v>
                </c:pt>
                <c:pt idx="4">
                  <c:v>معده</c:v>
                </c:pt>
              </c:strCache>
            </c:strRef>
          </c:cat>
          <c:val>
            <c:numRef>
              <c:f>Sheet2!$B$2:$B$6</c:f>
              <c:numCache>
                <c:formatCode>0.00</c:formatCode>
                <c:ptCount val="5"/>
                <c:pt idx="0">
                  <c:v>44.34</c:v>
                </c:pt>
                <c:pt idx="1">
                  <c:v>13.25</c:v>
                </c:pt>
                <c:pt idx="2">
                  <c:v>14.67</c:v>
                </c:pt>
                <c:pt idx="3">
                  <c:v>11.93</c:v>
                </c:pt>
                <c:pt idx="4">
                  <c:v>8.51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E3-4564-BD22-BE4B4DF4E50B}"/>
            </c:ext>
          </c:extLst>
        </c:ser>
        <c:ser>
          <c:idx val="1"/>
          <c:order val="1"/>
          <c:tx>
            <c:v>YEAR 1398</c:v>
          </c:tx>
          <c:spPr>
            <a:solidFill>
              <a:srgbClr val="FFFF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/>
          </c:spPr>
          <c:invertIfNegative val="0"/>
          <c:cat>
            <c:strRef>
              <c:f>Sheet2!$A$2:$A$6</c:f>
              <c:strCache>
                <c:ptCount val="5"/>
                <c:pt idx="0">
                  <c:v>پستان</c:v>
                </c:pt>
                <c:pt idx="1">
                  <c:v>تیروئید</c:v>
                </c:pt>
                <c:pt idx="2">
                  <c:v>روده بزرگ</c:v>
                </c:pt>
                <c:pt idx="3">
                  <c:v>پوست</c:v>
                </c:pt>
                <c:pt idx="4">
                  <c:v>معده</c:v>
                </c:pt>
              </c:strCache>
            </c:strRef>
          </c:cat>
          <c:val>
            <c:numRef>
              <c:f>Sheet2!$C$2:$C$6</c:f>
              <c:numCache>
                <c:formatCode>0.00</c:formatCode>
                <c:ptCount val="5"/>
                <c:pt idx="0">
                  <c:v>47.66</c:v>
                </c:pt>
                <c:pt idx="1">
                  <c:v>14.66</c:v>
                </c:pt>
                <c:pt idx="2">
                  <c:v>15.82</c:v>
                </c:pt>
                <c:pt idx="3">
                  <c:v>12.02</c:v>
                </c:pt>
                <c:pt idx="4">
                  <c:v>9.26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E3-4564-BD22-BE4B4DF4E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6791328"/>
        <c:axId val="276796816"/>
        <c:axId val="0"/>
      </c:bar3DChart>
      <c:catAx>
        <c:axId val="27679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endParaRPr lang="en-US"/>
          </a:p>
        </c:txPr>
        <c:crossAx val="276796816"/>
        <c:crosses val="autoZero"/>
        <c:auto val="1"/>
        <c:lblAlgn val="ctr"/>
        <c:lblOffset val="100"/>
        <c:noMultiLvlLbl val="0"/>
      </c:catAx>
      <c:valAx>
        <c:axId val="27679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9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B Nazanin" panose="00000400000000000000" pitchFamily="2" charset="-78"/>
              </a:defRPr>
            </a:pPr>
            <a:r>
              <a:rPr lang="fa-IR" sz="1200" dirty="0">
                <a:cs typeface="B Nazanin" panose="00000400000000000000" pitchFamily="2" charset="-78"/>
              </a:rPr>
              <a:t>بروز استاندارد شده سنی (</a:t>
            </a:r>
            <a:r>
              <a:rPr lang="en-US" sz="1200" dirty="0">
                <a:cs typeface="B Nazanin" panose="00000400000000000000" pitchFamily="2" charset="-78"/>
              </a:rPr>
              <a:t>ASR</a:t>
            </a:r>
            <a:r>
              <a:rPr lang="fa-IR" sz="1200" dirty="0">
                <a:cs typeface="B Nazanin" panose="00000400000000000000" pitchFamily="2" charset="-78"/>
              </a:rPr>
              <a:t>) در  جمعیت</a:t>
            </a:r>
            <a:r>
              <a:rPr lang="en-US" sz="1200" dirty="0">
                <a:cs typeface="B Nazanin" panose="00000400000000000000" pitchFamily="2" charset="-78"/>
              </a:rPr>
              <a:t> </a:t>
            </a:r>
            <a:r>
              <a:rPr lang="fa-IR" sz="1200" dirty="0">
                <a:solidFill>
                  <a:srgbClr val="FFC000"/>
                </a:solidFill>
                <a:cs typeface="B Nazanin" panose="00000400000000000000" pitchFamily="2" charset="-78"/>
              </a:rPr>
              <a:t>مردان</a:t>
            </a:r>
            <a:r>
              <a:rPr lang="fa-IR" sz="1200" dirty="0">
                <a:cs typeface="B Nazanin" panose="00000400000000000000" pitchFamily="2" charset="-78"/>
              </a:rPr>
              <a:t> کشور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B Nazanin" panose="00000400000000000000" pitchFamily="2" charset="-78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YEAR 1397</c:v>
          </c:tx>
          <c:spPr>
            <a:solidFill>
              <a:srgbClr val="7030A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Sheet3!$A$2:$A$6</c:f>
              <c:strCache>
                <c:ptCount val="5"/>
                <c:pt idx="0">
                  <c:v>پروستات</c:v>
                </c:pt>
                <c:pt idx="1">
                  <c:v>پوست</c:v>
                </c:pt>
                <c:pt idx="2">
                  <c:v>معده</c:v>
                </c:pt>
                <c:pt idx="3">
                  <c:v>روده بزرگ</c:v>
                </c:pt>
                <c:pt idx="4">
                  <c:v>مثانه</c:v>
                </c:pt>
              </c:strCache>
            </c:strRef>
          </c:cat>
          <c:val>
            <c:numRef>
              <c:f>Sheet3!$B$2:$B$6</c:f>
              <c:numCache>
                <c:formatCode>0.00</c:formatCode>
                <c:ptCount val="5"/>
                <c:pt idx="0">
                  <c:v>22.09</c:v>
                </c:pt>
                <c:pt idx="1">
                  <c:v>19.28</c:v>
                </c:pt>
                <c:pt idx="2">
                  <c:v>18.71</c:v>
                </c:pt>
                <c:pt idx="3">
                  <c:v>18.559999999999999</c:v>
                </c:pt>
                <c:pt idx="4">
                  <c:v>15.19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7D-4F09-93C5-34A399CEC46A}"/>
            </c:ext>
          </c:extLst>
        </c:ser>
        <c:ser>
          <c:idx val="1"/>
          <c:order val="1"/>
          <c:tx>
            <c:v>YEAR 1398</c:v>
          </c:tx>
          <c:spPr>
            <a:solidFill>
              <a:srgbClr val="00B0F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/>
          </c:spPr>
          <c:invertIfNegative val="0"/>
          <c:cat>
            <c:strRef>
              <c:f>Sheet3!$A$2:$A$6</c:f>
              <c:strCache>
                <c:ptCount val="5"/>
                <c:pt idx="0">
                  <c:v>پروستات</c:v>
                </c:pt>
                <c:pt idx="1">
                  <c:v>پوست</c:v>
                </c:pt>
                <c:pt idx="2">
                  <c:v>معده</c:v>
                </c:pt>
                <c:pt idx="3">
                  <c:v>روده بزرگ</c:v>
                </c:pt>
                <c:pt idx="4">
                  <c:v>مثانه</c:v>
                </c:pt>
              </c:strCache>
            </c:strRef>
          </c:cat>
          <c:val>
            <c:numRef>
              <c:f>Sheet3!$C$2:$C$6</c:f>
              <c:numCache>
                <c:formatCode>General</c:formatCode>
                <c:ptCount val="5"/>
                <c:pt idx="0">
                  <c:v>23.94</c:v>
                </c:pt>
                <c:pt idx="1">
                  <c:v>20.96</c:v>
                </c:pt>
                <c:pt idx="2">
                  <c:v>20.9</c:v>
                </c:pt>
                <c:pt idx="3">
                  <c:v>21.02</c:v>
                </c:pt>
                <c:pt idx="4">
                  <c:v>17.559999999999999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7D-4F09-93C5-34A399CEC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6793680"/>
        <c:axId val="276797992"/>
        <c:axId val="0"/>
      </c:bar3DChart>
      <c:catAx>
        <c:axId val="27679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endParaRPr lang="en-US"/>
          </a:p>
        </c:txPr>
        <c:crossAx val="276797992"/>
        <c:crosses val="autoZero"/>
        <c:auto val="1"/>
        <c:lblAlgn val="ctr"/>
        <c:lblOffset val="100"/>
        <c:noMultiLvlLbl val="0"/>
      </c:catAx>
      <c:valAx>
        <c:axId val="27679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9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479376361470748E-2"/>
          <c:y val="3.8232468780019208E-2"/>
          <c:w val="0.91030707014962831"/>
          <c:h val="0.745824351206819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سال1397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تیروئید</c:v>
                </c:pt>
                <c:pt idx="1">
                  <c:v>پستان</c:v>
                </c:pt>
                <c:pt idx="2">
                  <c:v>پوست</c:v>
                </c:pt>
                <c:pt idx="3">
                  <c:v>معده</c:v>
                </c:pt>
                <c:pt idx="4">
                  <c:v>خون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25.19</c:v>
                </c:pt>
                <c:pt idx="1">
                  <c:v>24.31</c:v>
                </c:pt>
                <c:pt idx="2">
                  <c:v>16.940000000000001</c:v>
                </c:pt>
                <c:pt idx="3">
                  <c:v>13.04</c:v>
                </c:pt>
                <c:pt idx="4">
                  <c:v>7.31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66-4837-B922-A4914A9557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سال1398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تیروئید</c:v>
                </c:pt>
                <c:pt idx="1">
                  <c:v>پستان</c:v>
                </c:pt>
                <c:pt idx="2">
                  <c:v>پوست</c:v>
                </c:pt>
                <c:pt idx="3">
                  <c:v>معده</c:v>
                </c:pt>
                <c:pt idx="4">
                  <c:v>خون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30.62</c:v>
                </c:pt>
                <c:pt idx="1">
                  <c:v>21.82</c:v>
                </c:pt>
                <c:pt idx="2">
                  <c:v>18.420000000000002</c:v>
                </c:pt>
                <c:pt idx="3">
                  <c:v>11.15</c:v>
                </c:pt>
                <c:pt idx="4">
                  <c:v>9.0399999999999991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66-4837-B922-A4914A955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3396927"/>
        <c:axId val="593397343"/>
      </c:barChart>
      <c:catAx>
        <c:axId val="593396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397343"/>
        <c:crosses val="autoZero"/>
        <c:auto val="1"/>
        <c:lblAlgn val="ctr"/>
        <c:lblOffset val="100"/>
        <c:noMultiLvlLbl val="0"/>
      </c:catAx>
      <c:valAx>
        <c:axId val="5933973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396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prstClr val="white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a-IR" sz="1400" b="0" dirty="0">
                <a:effectLst/>
              </a:rPr>
              <a:t>بروز استاندارد شده سنی در جمعیت مردان استان</a:t>
            </a:r>
            <a:endParaRPr lang="en-US" sz="16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prstClr val="white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سال1397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معده</c:v>
                </c:pt>
                <c:pt idx="1">
                  <c:v>پوست</c:v>
                </c:pt>
                <c:pt idx="2">
                  <c:v>پروستات</c:v>
                </c:pt>
                <c:pt idx="3">
                  <c:v>مثانه</c:v>
                </c:pt>
                <c:pt idx="4">
                  <c:v>کولورکتال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26.54</c:v>
                </c:pt>
                <c:pt idx="1">
                  <c:v>19.77</c:v>
                </c:pt>
                <c:pt idx="2">
                  <c:v>14.13</c:v>
                </c:pt>
                <c:pt idx="3">
                  <c:v>10.46</c:v>
                </c:pt>
                <c:pt idx="4">
                  <c:v>8.59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DA-4528-84AF-52EA48448F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سال1398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معده</c:v>
                </c:pt>
                <c:pt idx="1">
                  <c:v>پوست</c:v>
                </c:pt>
                <c:pt idx="2">
                  <c:v>پروستات</c:v>
                </c:pt>
                <c:pt idx="3">
                  <c:v>مثانه</c:v>
                </c:pt>
                <c:pt idx="4">
                  <c:v>کولورکتال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26.39</c:v>
                </c:pt>
                <c:pt idx="1">
                  <c:v>31.02</c:v>
                </c:pt>
                <c:pt idx="2">
                  <c:v>21.63</c:v>
                </c:pt>
                <c:pt idx="3">
                  <c:v>7.15</c:v>
                </c:pt>
                <c:pt idx="4">
                  <c:v>12.64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DA-4528-84AF-52EA48448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8543023"/>
        <c:axId val="593400255"/>
      </c:barChart>
      <c:catAx>
        <c:axId val="698543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400255"/>
        <c:crosses val="autoZero"/>
        <c:auto val="1"/>
        <c:lblAlgn val="ctr"/>
        <c:lblOffset val="100"/>
        <c:noMultiLvlLbl val="0"/>
      </c:catAx>
      <c:valAx>
        <c:axId val="5934002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8543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prstClr val="white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a-IR" sz="1800" b="0" dirty="0">
                <a:effectLst/>
              </a:rPr>
              <a:t>بروز استاندارد شده سنی در کل جمعیت استان در یکصد</a:t>
            </a:r>
            <a:r>
              <a:rPr lang="fa-IR" sz="1800" b="0" baseline="0" dirty="0">
                <a:effectLst/>
              </a:rPr>
              <a:t> هزار نفر</a:t>
            </a:r>
            <a:endParaRPr lang="en-US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prstClr val="white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سال1397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پوست</c:v>
                </c:pt>
                <c:pt idx="1">
                  <c:v>پستان</c:v>
                </c:pt>
                <c:pt idx="2">
                  <c:v>پروستات</c:v>
                </c:pt>
                <c:pt idx="3">
                  <c:v>معده</c:v>
                </c:pt>
                <c:pt idx="4">
                  <c:v>تیروئید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18.28</c:v>
                </c:pt>
                <c:pt idx="1">
                  <c:v>24.31</c:v>
                </c:pt>
                <c:pt idx="2">
                  <c:v>14.13</c:v>
                </c:pt>
                <c:pt idx="3">
                  <c:v>19.940000000000001</c:v>
                </c:pt>
                <c:pt idx="4">
                  <c:v>13.66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2-43C8-A284-24FEC8BB5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سال1398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پوست</c:v>
                </c:pt>
                <c:pt idx="1">
                  <c:v>پستان</c:v>
                </c:pt>
                <c:pt idx="2">
                  <c:v>پروستات</c:v>
                </c:pt>
                <c:pt idx="3">
                  <c:v>معده</c:v>
                </c:pt>
                <c:pt idx="4">
                  <c:v>تیروئید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24.95</c:v>
                </c:pt>
                <c:pt idx="1">
                  <c:v>21.82</c:v>
                </c:pt>
                <c:pt idx="2">
                  <c:v>21.63</c:v>
                </c:pt>
                <c:pt idx="3">
                  <c:v>19.14</c:v>
                </c:pt>
                <c:pt idx="4">
                  <c:v>18.21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22-43C8-A284-24FEC8BB5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8543023"/>
        <c:axId val="593400255"/>
      </c:barChart>
      <c:catAx>
        <c:axId val="698543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400255"/>
        <c:crosses val="autoZero"/>
        <c:auto val="1"/>
        <c:lblAlgn val="ctr"/>
        <c:lblOffset val="100"/>
        <c:noMultiLvlLbl val="0"/>
      </c:catAx>
      <c:valAx>
        <c:axId val="5934002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8543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32388406517375E-2"/>
          <c:y val="3.551930365077452E-2"/>
          <c:w val="0.88486448880495938"/>
          <c:h val="0.65052836300829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درصد غربالگریسرطان پستان1404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39.799999999999997</c:v>
                </c:pt>
                <c:pt idx="1">
                  <c:v>46.8</c:v>
                </c:pt>
                <c:pt idx="2">
                  <c:v>72.8</c:v>
                </c:pt>
                <c:pt idx="3">
                  <c:v>46.8</c:v>
                </c:pt>
                <c:pt idx="4">
                  <c:v>54.3</c:v>
                </c:pt>
                <c:pt idx="5">
                  <c:v>63</c:v>
                </c:pt>
                <c:pt idx="6">
                  <c:v>52.8</c:v>
                </c:pt>
                <c:pt idx="7">
                  <c:v>54</c:v>
                </c:pt>
                <c:pt idx="8">
                  <c:v>60.5</c:v>
                </c:pt>
                <c:pt idx="9">
                  <c:v>45</c:v>
                </c:pt>
                <c:pt idx="10">
                  <c:v>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37-453D-BA9A-B82A4944F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73392256"/>
        <c:axId val="5284697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درصد موارد ارجاعی به سطح بالاتر1404</c:v>
                </c:pt>
              </c:strCache>
            </c:strRef>
          </c:tx>
          <c:spPr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364884283028626E-2"/>
                  <c:y val="3.92913179453213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2237848688382519E-2"/>
                      <c:h val="7.88518139412979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837-453D-BA9A-B82A4944F8A6}"/>
                </c:ext>
              </c:extLst>
            </c:dLbl>
            <c:dLbl>
              <c:idx val="1"/>
              <c:spPr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837-453D-BA9A-B82A4944F8A6}"/>
                </c:ext>
              </c:extLst>
            </c:dLbl>
            <c:dLbl>
              <c:idx val="7"/>
              <c:layout>
                <c:manualLayout>
                  <c:x val="-1.0566062641638431E-2"/>
                  <c:y val="-0.14738029545832884"/>
                </c:manualLayout>
              </c:layout>
              <c:spPr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837-453D-BA9A-B82A4944F8A6}"/>
                </c:ext>
              </c:extLst>
            </c:dLbl>
            <c:dLbl>
              <c:idx val="10"/>
              <c:layout>
                <c:manualLayout>
                  <c:x val="-2.0518356932809127E-2"/>
                  <c:y val="-8.89049057699732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837-453D-BA9A-B82A4944F8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8</c:v>
                </c:pt>
                <c:pt idx="1">
                  <c:v>2</c:v>
                </c:pt>
                <c:pt idx="2">
                  <c:v>9</c:v>
                </c:pt>
                <c:pt idx="3">
                  <c:v>5</c:v>
                </c:pt>
                <c:pt idx="4">
                  <c:v>3.4</c:v>
                </c:pt>
                <c:pt idx="5">
                  <c:v>3.5</c:v>
                </c:pt>
                <c:pt idx="6">
                  <c:v>4.5999999999999996</c:v>
                </c:pt>
                <c:pt idx="7">
                  <c:v>1</c:v>
                </c:pt>
                <c:pt idx="8">
                  <c:v>15.6</c:v>
                </c:pt>
                <c:pt idx="9">
                  <c:v>6.1</c:v>
                </c:pt>
                <c:pt idx="10">
                  <c:v>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837-453D-BA9A-B82A4944F8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بیماریابی با غربالگری 1404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2326313526526264E-2"/>
                  <c:y val="-5.3977282789251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837-453D-BA9A-B82A4944F8A6}"/>
                </c:ext>
              </c:extLst>
            </c:dLbl>
            <c:dLbl>
              <c:idx val="1"/>
              <c:layout>
                <c:manualLayout>
                  <c:x val="-4.2125806577726438E-2"/>
                  <c:y val="4.04829620919384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837-453D-BA9A-B82A4944F8A6}"/>
                </c:ext>
              </c:extLst>
            </c:dLbl>
            <c:dLbl>
              <c:idx val="2"/>
              <c:layout>
                <c:manualLayout>
                  <c:x val="-5.0380915995676762E-2"/>
                  <c:y val="6.37431807961673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837-453D-BA9A-B82A4944F8A6}"/>
                </c:ext>
              </c:extLst>
            </c:dLbl>
            <c:dLbl>
              <c:idx val="3"/>
              <c:layout>
                <c:manualLayout>
                  <c:x val="-4.3893944458627376E-2"/>
                  <c:y val="3.46475494804196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837-453D-BA9A-B82A4944F8A6}"/>
                </c:ext>
              </c:extLst>
            </c:dLbl>
            <c:dLbl>
              <c:idx val="4"/>
              <c:layout>
                <c:manualLayout>
                  <c:x val="-4.9641850724740602E-2"/>
                  <c:y val="1.87623372192240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837-453D-BA9A-B82A4944F8A6}"/>
                </c:ext>
              </c:extLst>
            </c:dLbl>
            <c:dLbl>
              <c:idx val="5"/>
              <c:layout>
                <c:manualLayout>
                  <c:x val="-5.9298450254228377E-2"/>
                  <c:y val="3.22564546812135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837-453D-BA9A-B82A4944F8A6}"/>
                </c:ext>
              </c:extLst>
            </c:dLbl>
            <c:dLbl>
              <c:idx val="6"/>
              <c:layout>
                <c:manualLayout>
                  <c:x val="-3.8217052159840254E-2"/>
                  <c:y val="1.87623372192240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837-453D-BA9A-B82A4944F8A6}"/>
                </c:ext>
              </c:extLst>
            </c:dLbl>
            <c:dLbl>
              <c:idx val="7"/>
              <c:layout>
                <c:manualLayout>
                  <c:x val="-4.6620100787832602E-2"/>
                  <c:y val="2.80422043420502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837-453D-BA9A-B82A4944F8A6}"/>
                </c:ext>
              </c:extLst>
            </c:dLbl>
            <c:dLbl>
              <c:idx val="8"/>
              <c:layout>
                <c:manualLayout>
                  <c:x val="-4.9641850724740602E-2"/>
                  <c:y val="3.01493295116317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837-453D-BA9A-B82A4944F8A6}"/>
                </c:ext>
              </c:extLst>
            </c:dLbl>
            <c:dLbl>
              <c:idx val="9"/>
              <c:layout>
                <c:manualLayout>
                  <c:x val="-3.6701849724883932E-2"/>
                  <c:y val="-4.94791758901470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837-453D-BA9A-B82A4944F8A6}"/>
                </c:ext>
              </c:extLst>
            </c:dLbl>
            <c:dLbl>
              <c:idx val="10"/>
              <c:layout>
                <c:manualLayout>
                  <c:x val="-6.3869507203692596E-2"/>
                  <c:y val="3.01493295116317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837-453D-BA9A-B82A4944F8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16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24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6837-453D-BA9A-B82A4944F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392256"/>
        <c:axId val="52846976"/>
      </c:lineChart>
      <c:valAx>
        <c:axId val="52846976"/>
        <c:scaling>
          <c:orientation val="minMax"/>
        </c:scaling>
        <c:delete val="0"/>
        <c:axPos val="r"/>
        <c:majorGridlines/>
        <c:numFmt formatCode="General" sourceLinked="1"/>
        <c:majorTickMark val="none"/>
        <c:minorTickMark val="none"/>
        <c:tickLblPos val="nextTo"/>
        <c:spPr>
          <a:noFill/>
          <a:ln w="635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392256"/>
        <c:crosses val="max"/>
        <c:crossBetween val="between"/>
      </c:valAx>
      <c:catAx>
        <c:axId val="17339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469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19109411278262E-2"/>
          <c:y val="3.6193847389908732E-2"/>
          <c:w val="0.93972630528988588"/>
          <c:h val="0.715109946877939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درصد غربالگری سرطان پستان1403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41</c:v>
                </c:pt>
                <c:pt idx="1">
                  <c:v>40</c:v>
                </c:pt>
                <c:pt idx="2">
                  <c:v>46</c:v>
                </c:pt>
                <c:pt idx="3">
                  <c:v>45</c:v>
                </c:pt>
                <c:pt idx="4">
                  <c:v>57</c:v>
                </c:pt>
                <c:pt idx="5">
                  <c:v>42</c:v>
                </c:pt>
                <c:pt idx="6">
                  <c:v>60</c:v>
                </c:pt>
                <c:pt idx="7">
                  <c:v>61</c:v>
                </c:pt>
                <c:pt idx="8">
                  <c:v>68</c:v>
                </c:pt>
                <c:pt idx="9">
                  <c:v>43</c:v>
                </c:pt>
                <c:pt idx="10">
                  <c:v>21.5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94-4299-BB12-D78BD68A05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08013312"/>
        <c:axId val="29807040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درصد ارجاع به سطح بالاتر1403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9481840541911466E-4"/>
                  <c:y val="-0.1079441380548261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94-4299-BB12-D78BD68A0594}"/>
                </c:ext>
              </c:extLst>
            </c:dLbl>
            <c:dLbl>
              <c:idx val="1"/>
              <c:spPr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994-4299-BB12-D78BD68A0594}"/>
                </c:ext>
              </c:extLst>
            </c:dLbl>
            <c:dLbl>
              <c:idx val="6"/>
              <c:layout>
                <c:manualLayout>
                  <c:x val="-2.0546772845965327E-2"/>
                  <c:y val="-0.116661627225748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94-4299-BB12-D78BD68A0594}"/>
                </c:ext>
              </c:extLst>
            </c:dLbl>
            <c:dLbl>
              <c:idx val="7"/>
              <c:layout>
                <c:manualLayout>
                  <c:x val="-2.1649659203773444E-2"/>
                  <c:y val="-0.13845535015305371"/>
                </c:manualLayout>
              </c:layout>
              <c:spPr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994-4299-BB12-D78BD68A05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6.3</c:v>
                </c:pt>
                <c:pt idx="1">
                  <c:v>2.1</c:v>
                </c:pt>
                <c:pt idx="2">
                  <c:v>3.2</c:v>
                </c:pt>
                <c:pt idx="3">
                  <c:v>5.6</c:v>
                </c:pt>
                <c:pt idx="4">
                  <c:v>3.3</c:v>
                </c:pt>
                <c:pt idx="5">
                  <c:v>5</c:v>
                </c:pt>
                <c:pt idx="6">
                  <c:v>3.3</c:v>
                </c:pt>
                <c:pt idx="7">
                  <c:v>0.4</c:v>
                </c:pt>
                <c:pt idx="8">
                  <c:v>10</c:v>
                </c:pt>
                <c:pt idx="9">
                  <c:v>5</c:v>
                </c:pt>
                <c:pt idx="10">
                  <c:v>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994-4299-BB12-D78BD68A05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بیماریابی با غربالگری1403</c:v>
                </c:pt>
              </c:strCache>
            </c:strRef>
          </c:tx>
          <c:spPr>
            <a:ln w="38100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3.9792139789716935E-2"/>
                  <c:y val="3.4869956683688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994-4299-BB12-D78BD68A0594}"/>
                </c:ext>
              </c:extLst>
            </c:dLbl>
            <c:dLbl>
              <c:idx val="2"/>
              <c:layout>
                <c:manualLayout>
                  <c:x val="-3.8689329948881357E-2"/>
                  <c:y val="-2.07677863925898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994-4299-BB12-D78BD68A0594}"/>
                </c:ext>
              </c:extLst>
            </c:dLbl>
            <c:dLbl>
              <c:idx val="3"/>
              <c:layout>
                <c:manualLayout>
                  <c:x val="-3.541368094921872E-2"/>
                  <c:y val="3.05112120982275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994-4299-BB12-D78BD68A0594}"/>
                </c:ext>
              </c:extLst>
            </c:dLbl>
            <c:dLbl>
              <c:idx val="4"/>
              <c:layout>
                <c:manualLayout>
                  <c:x val="-5.5817505798153415E-2"/>
                  <c:y val="5.66636163301242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994-4299-BB12-D78BD68A0594}"/>
                </c:ext>
              </c:extLst>
            </c:dLbl>
            <c:dLbl>
              <c:idx val="5"/>
              <c:layout>
                <c:manualLayout>
                  <c:x val="-4.2733588722215471E-2"/>
                  <c:y val="2.725114195102605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2179044655521261E-2"/>
                      <c:h val="8.9485026339515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3994-4299-BB12-D78BD68A0594}"/>
                </c:ext>
              </c:extLst>
            </c:dLbl>
            <c:dLbl>
              <c:idx val="6"/>
              <c:layout>
                <c:manualLayout>
                  <c:x val="-5.1189172725664672E-2"/>
                  <c:y val="3.05476872844603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994-4299-BB12-D78BD68A0594}"/>
                </c:ext>
              </c:extLst>
            </c:dLbl>
            <c:dLbl>
              <c:idx val="7"/>
              <c:layout>
                <c:manualLayout>
                  <c:x val="-3.9057112865890344E-2"/>
                  <c:y val="2.306619144733549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994-4299-BB12-D78BD68A0594}"/>
                </c:ext>
              </c:extLst>
            </c:dLbl>
            <c:dLbl>
              <c:idx val="8"/>
              <c:layout>
                <c:manualLayout>
                  <c:x val="-2.8763276211635731E-2"/>
                  <c:y val="1.74349783418443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994-4299-BB12-D78BD68A0594}"/>
                </c:ext>
              </c:extLst>
            </c:dLbl>
            <c:dLbl>
              <c:idx val="9"/>
              <c:layout>
                <c:manualLayout>
                  <c:x val="-3.4365938909300973E-2"/>
                  <c:y val="-3.92287012691497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994-4299-BB12-D78BD68A05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14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23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3994-4299-BB12-D78BD68A05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8013312"/>
        <c:axId val="298070400"/>
      </c:lineChart>
      <c:valAx>
        <c:axId val="298070400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crossAx val="308013312"/>
        <c:crosses val="max"/>
        <c:crossBetween val="between"/>
      </c:valAx>
      <c:catAx>
        <c:axId val="30801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70400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1.0602815306583682E-2"/>
          <c:y val="0.90144002616071695"/>
          <c:w val="0.96464014033704515"/>
          <c:h val="9.52107691435397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32388406517375E-2"/>
          <c:y val="3.551930365077452E-2"/>
          <c:w val="0.88486448880495938"/>
          <c:h val="0.65052836300829298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392256"/>
        <c:axId val="52846976"/>
      </c:lineChart>
      <c:valAx>
        <c:axId val="52846976"/>
        <c:scaling>
          <c:orientation val="minMax"/>
        </c:scaling>
        <c:delete val="0"/>
        <c:axPos val="r"/>
        <c:majorGridlines/>
        <c:numFmt formatCode="General" sourceLinked="1"/>
        <c:majorTickMark val="none"/>
        <c:minorTickMark val="none"/>
        <c:tickLblPos val="nextTo"/>
        <c:spPr>
          <a:noFill/>
          <a:ln w="635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392256"/>
        <c:crosses val="max"/>
        <c:crossBetween val="between"/>
      </c:valAx>
      <c:catAx>
        <c:axId val="17339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46976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overlay val="0"/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19109411278262E-2"/>
          <c:y val="3.6193847389908732E-2"/>
          <c:w val="0.93972630528988588"/>
          <c:h val="0.71510994687793994"/>
        </c:manualLayout>
      </c:layout>
      <c:lineChart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8013312"/>
        <c:axId val="298070400"/>
      </c:lineChart>
      <c:valAx>
        <c:axId val="298070400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crossAx val="308013312"/>
        <c:crosses val="max"/>
        <c:crossBetween val="between"/>
      </c:valAx>
      <c:catAx>
        <c:axId val="30801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70400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1.0602815306583682E-2"/>
          <c:y val="0.90144002616071695"/>
          <c:w val="0.96464014033704515"/>
          <c:h val="9.52107691435397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درصد غربالگری سرطان دهانه رحم1404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38.200000000000003</c:v>
                </c:pt>
                <c:pt idx="1">
                  <c:v>37</c:v>
                </c:pt>
                <c:pt idx="2">
                  <c:v>36.6</c:v>
                </c:pt>
                <c:pt idx="3">
                  <c:v>43.4</c:v>
                </c:pt>
                <c:pt idx="4">
                  <c:v>41.5</c:v>
                </c:pt>
                <c:pt idx="5">
                  <c:v>39.6</c:v>
                </c:pt>
                <c:pt idx="6">
                  <c:v>42.2</c:v>
                </c:pt>
                <c:pt idx="7">
                  <c:v>47.3</c:v>
                </c:pt>
                <c:pt idx="8">
                  <c:v>53.1</c:v>
                </c:pt>
                <c:pt idx="9">
                  <c:v>39</c:v>
                </c:pt>
                <c:pt idx="1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09-4C61-BED3-E1F72C029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0681344"/>
        <c:axId val="16067980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درصد مشکوک و ارجاعی به سطح بالاتر1404</c:v>
                </c:pt>
              </c:strCache>
            </c:strRef>
          </c:tx>
          <c:spPr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c:spPr>
          <c:marker>
            <c:symbol val="none"/>
          </c:marker>
          <c:dLbls>
            <c:dLbl>
              <c:idx val="1"/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809-4C61-BED3-E1F72C0297D5}"/>
                </c:ext>
              </c:extLst>
            </c:dLbl>
            <c:dLbl>
              <c:idx val="3"/>
              <c:layout>
                <c:manualLayout>
                  <c:x val="-1.3322229951286001E-2"/>
                  <c:y val="-0.13289639124321301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09-4C61-BED3-E1F72C0297D5}"/>
                </c:ext>
              </c:extLst>
            </c:dLbl>
            <c:dLbl>
              <c:idx val="5"/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809-4C61-BED3-E1F72C0297D5}"/>
                </c:ext>
              </c:extLst>
            </c:dLbl>
            <c:dLbl>
              <c:idx val="6"/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9809-4C61-BED3-E1F72C0297D5}"/>
                </c:ext>
              </c:extLst>
            </c:dLbl>
            <c:dLbl>
              <c:idx val="7"/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809-4C61-BED3-E1F72C0297D5}"/>
                </c:ext>
              </c:extLst>
            </c:dLbl>
            <c:dLbl>
              <c:idx val="8"/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9809-4C61-BED3-E1F72C0297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9</c:v>
                </c:pt>
                <c:pt idx="1">
                  <c:v>1.3</c:v>
                </c:pt>
                <c:pt idx="2">
                  <c:v>5.8</c:v>
                </c:pt>
                <c:pt idx="3">
                  <c:v>2</c:v>
                </c:pt>
                <c:pt idx="4">
                  <c:v>9</c:v>
                </c:pt>
                <c:pt idx="5">
                  <c:v>2.2000000000000002</c:v>
                </c:pt>
                <c:pt idx="6">
                  <c:v>2</c:v>
                </c:pt>
                <c:pt idx="7">
                  <c:v>0.5</c:v>
                </c:pt>
                <c:pt idx="8">
                  <c:v>0.6</c:v>
                </c:pt>
                <c:pt idx="9">
                  <c:v>5.8</c:v>
                </c:pt>
                <c:pt idx="1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809-4C61-BED3-E1F72C0297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بیماریابی با غربالگری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8798778105544658E-2"/>
                  <c:y val="3.59848551928341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809-4C61-BED3-E1F72C0297D5}"/>
                </c:ext>
              </c:extLst>
            </c:dLbl>
            <c:dLbl>
              <c:idx val="1"/>
              <c:layout>
                <c:manualLayout>
                  <c:x val="9.9522942911706956E-3"/>
                  <c:y val="2.24905344955213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809-4C61-BED3-E1F72C0297D5}"/>
                </c:ext>
              </c:extLst>
            </c:dLbl>
            <c:dLbl>
              <c:idx val="2"/>
              <c:layout>
                <c:manualLayout>
                  <c:x val="-2.366553033466922E-2"/>
                  <c:y val="3.087840882181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809-4C61-BED3-E1F72C0297D5}"/>
                </c:ext>
              </c:extLst>
            </c:dLbl>
            <c:dLbl>
              <c:idx val="3"/>
              <c:layout>
                <c:manualLayout>
                  <c:x val="-4.2387545220629222E-2"/>
                  <c:y val="2.5407803815542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809-4C61-BED3-E1F72C0297D5}"/>
                </c:ext>
              </c:extLst>
            </c:dLbl>
            <c:dLbl>
              <c:idx val="4"/>
              <c:layout>
                <c:manualLayout>
                  <c:x val="-2.1601737356180442E-2"/>
                  <c:y val="-4.378205194048794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809-4C61-BED3-E1F72C0297D5}"/>
                </c:ext>
              </c:extLst>
            </c:dLbl>
            <c:dLbl>
              <c:idx val="5"/>
              <c:layout>
                <c:manualLayout>
                  <c:x val="-6.4279107362410826E-2"/>
                  <c:y val="3.56808038285906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2735685970660335E-2"/>
                      <c:h val="8.78136762904267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9809-4C61-BED3-E1F72C0297D5}"/>
                </c:ext>
              </c:extLst>
            </c:dLbl>
            <c:dLbl>
              <c:idx val="6"/>
              <c:layout>
                <c:manualLayout>
                  <c:x val="-3.8407674839828543E-2"/>
                  <c:y val="-2.4429779790520191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809-4C61-BED3-E1F72C0297D5}"/>
                </c:ext>
              </c:extLst>
            </c:dLbl>
            <c:dLbl>
              <c:idx val="7"/>
              <c:layout>
                <c:manualLayout>
                  <c:x val="-3.2068503827105653E-2"/>
                  <c:y val="2.24905344955213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809-4C61-BED3-E1F72C0297D5}"/>
                </c:ext>
              </c:extLst>
            </c:dLbl>
            <c:dLbl>
              <c:idx val="8"/>
              <c:layout>
                <c:manualLayout>
                  <c:x val="-4.2020775082641099E-2"/>
                  <c:y val="2.18821424139565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809-4C61-BED3-E1F72C0297D5}"/>
                </c:ext>
              </c:extLst>
            </c:dLbl>
            <c:dLbl>
              <c:idx val="9"/>
              <c:layout>
                <c:manualLayout>
                  <c:x val="1.2163915244764021E-2"/>
                  <c:y val="0.1034564586793983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809-4C61-BED3-E1F72C0297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6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9809-4C61-BED3-E1F72C029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681344"/>
        <c:axId val="160679808"/>
      </c:lineChart>
      <c:valAx>
        <c:axId val="160679808"/>
        <c:scaling>
          <c:orientation val="minMax"/>
        </c:scaling>
        <c:delete val="0"/>
        <c:axPos val="r"/>
        <c:majorGridlines/>
        <c:numFmt formatCode="General" sourceLinked="1"/>
        <c:majorTickMark val="none"/>
        <c:minorTickMark val="none"/>
        <c:tickLblPos val="nextTo"/>
        <c:spPr>
          <a:noFill/>
          <a:ln w="635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681344"/>
        <c:crosses val="max"/>
        <c:crossBetween val="between"/>
      </c:valAx>
      <c:catAx>
        <c:axId val="16068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6798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5507697947809766E-2"/>
          <c:y val="0.89167248114868192"/>
          <c:w val="0.98347909345212114"/>
          <c:h val="8.1338877456692438E-2"/>
        </c:manualLayout>
      </c:layout>
      <c:overlay val="0"/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درصد غربالگری سرطان دهانه رحم 1403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1.1028863578081993E-3"/>
                  <c:y val="-6.53811687819162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13-4532-AE4D-6C733BA87465}"/>
                </c:ext>
              </c:extLst>
            </c:dLbl>
            <c:dLbl>
              <c:idx val="8"/>
              <c:layout>
                <c:manualLayout>
                  <c:x val="-1.1028863578082802E-3"/>
                  <c:y val="-7.40986579528384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13-4532-AE4D-6C733BA874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45</c:v>
                </c:pt>
                <c:pt idx="1">
                  <c:v>45</c:v>
                </c:pt>
                <c:pt idx="2">
                  <c:v>51</c:v>
                </c:pt>
                <c:pt idx="3">
                  <c:v>51</c:v>
                </c:pt>
                <c:pt idx="4">
                  <c:v>24</c:v>
                </c:pt>
                <c:pt idx="5">
                  <c:v>48</c:v>
                </c:pt>
                <c:pt idx="6">
                  <c:v>68</c:v>
                </c:pt>
                <c:pt idx="7">
                  <c:v>55</c:v>
                </c:pt>
                <c:pt idx="8">
                  <c:v>44</c:v>
                </c:pt>
                <c:pt idx="9">
                  <c:v>48</c:v>
                </c:pt>
                <c:pt idx="10">
                  <c:v>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13-4532-AE4D-6C733BA8746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60552064"/>
        <c:axId val="16054617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درصد مشکوک و ارجاعی به سطح بالاتر1403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913-4532-AE4D-6C733BA87465}"/>
                </c:ext>
              </c:extLst>
            </c:dLbl>
            <c:dLbl>
              <c:idx val="4"/>
              <c:layout>
                <c:manualLayout>
                  <c:x val="-2.161110160197283E-2"/>
                  <c:y val="-8.51914913187193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913-4532-AE4D-6C733BA87465}"/>
                </c:ext>
              </c:extLst>
            </c:dLbl>
            <c:dLbl>
              <c:idx val="6"/>
              <c:layout>
                <c:manualLayout>
                  <c:x val="-1.9443886488157047E-2"/>
                  <c:y val="-0.1253791163966705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913-4532-AE4D-6C733BA87465}"/>
                </c:ext>
              </c:extLst>
            </c:dLbl>
            <c:dLbl>
              <c:idx val="7"/>
              <c:layout>
                <c:manualLayout>
                  <c:x val="-2.0546772845965247E-2"/>
                  <c:y val="-0.17332530683674235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913-4532-AE4D-6C733BA87465}"/>
                </c:ext>
              </c:extLst>
            </c:dLbl>
            <c:dLbl>
              <c:idx val="8"/>
              <c:layout>
                <c:manualLayout>
                  <c:x val="-2.161110160197283E-2"/>
                  <c:y val="-0.15057266010063561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913-4532-AE4D-6C733BA87465}"/>
                </c:ext>
              </c:extLst>
            </c:dLbl>
            <c:dLbl>
              <c:idx val="9"/>
              <c:layout>
                <c:manualLayout>
                  <c:x val="-2.0546772845965407E-2"/>
                  <c:y val="-0.112302882640287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913-4532-AE4D-6C733BA87465}"/>
                </c:ext>
              </c:extLst>
            </c:dLbl>
            <c:dLbl>
              <c:idx val="10"/>
              <c:layout>
                <c:manualLayout>
                  <c:x val="-2.495831827719772E-2"/>
                  <c:y val="-9.48679042984428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913-4532-AE4D-6C733BA874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7.4</c:v>
                </c:pt>
                <c:pt idx="1">
                  <c:v>2.7</c:v>
                </c:pt>
                <c:pt idx="2">
                  <c:v>4</c:v>
                </c:pt>
                <c:pt idx="3">
                  <c:v>6.7</c:v>
                </c:pt>
                <c:pt idx="4">
                  <c:v>4.7</c:v>
                </c:pt>
                <c:pt idx="5">
                  <c:v>6.7</c:v>
                </c:pt>
                <c:pt idx="6">
                  <c:v>4.8</c:v>
                </c:pt>
                <c:pt idx="7">
                  <c:v>0.5</c:v>
                </c:pt>
                <c:pt idx="8">
                  <c:v>2.6</c:v>
                </c:pt>
                <c:pt idx="9">
                  <c:v>5.7</c:v>
                </c:pt>
                <c:pt idx="1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913-4532-AE4D-6C733BA874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بیماریابی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2.2057727156162268E-3"/>
                  <c:y val="4.7946190440071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913-4532-AE4D-6C733BA87465}"/>
                </c:ext>
              </c:extLst>
            </c:dLbl>
            <c:dLbl>
              <c:idx val="1"/>
              <c:layout>
                <c:manualLayout>
                  <c:x val="8.8230908624649471E-3"/>
                  <c:y val="2.1793722927305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913-4532-AE4D-6C733BA87465}"/>
                </c:ext>
              </c:extLst>
            </c:dLbl>
            <c:dLbl>
              <c:idx val="2"/>
              <c:layout>
                <c:manualLayout>
                  <c:x val="1.2131749935889303E-2"/>
                  <c:y val="5.6663679610994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913-4532-AE4D-6C733BA87465}"/>
                </c:ext>
              </c:extLst>
            </c:dLbl>
            <c:dLbl>
              <c:idx val="3"/>
              <c:layout>
                <c:manualLayout>
                  <c:x val="1.1028863578081185E-2"/>
                  <c:y val="3.9228701269149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913-4532-AE4D-6C733BA87465}"/>
                </c:ext>
              </c:extLst>
            </c:dLbl>
            <c:dLbl>
              <c:idx val="4"/>
              <c:layout>
                <c:manualLayout>
                  <c:x val="-6.3700933979415741E-3"/>
                  <c:y val="2.4679622959766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913-4532-AE4D-6C733BA87465}"/>
                </c:ext>
              </c:extLst>
            </c:dLbl>
            <c:dLbl>
              <c:idx val="5"/>
              <c:layout>
                <c:manualLayout>
                  <c:x val="1.3234636293697422E-2"/>
                  <c:y val="4.7946190440071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913-4532-AE4D-6C733BA87465}"/>
                </c:ext>
              </c:extLst>
            </c:dLbl>
            <c:dLbl>
              <c:idx val="6"/>
              <c:layout>
                <c:manualLayout>
                  <c:x val="-1.8749068082738015E-2"/>
                  <c:y val="3.4869956683688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913-4532-AE4D-6C733BA87465}"/>
                </c:ext>
              </c:extLst>
            </c:dLbl>
            <c:dLbl>
              <c:idx val="7"/>
              <c:layout>
                <c:manualLayout>
                  <c:x val="-2.9777931660819199E-2"/>
                  <c:y val="4.3587445854610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913-4532-AE4D-6C733BA87465}"/>
                </c:ext>
              </c:extLst>
            </c:dLbl>
            <c:dLbl>
              <c:idx val="8"/>
              <c:layout>
                <c:manualLayout>
                  <c:x val="-4.4115454312324736E-3"/>
                  <c:y val="3.4869956683688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913-4532-AE4D-6C733BA87465}"/>
                </c:ext>
              </c:extLst>
            </c:dLbl>
            <c:dLbl>
              <c:idx val="9"/>
              <c:layout>
                <c:manualLayout>
                  <c:x val="-1.6175479720663697E-16"/>
                  <c:y val="3.9228701269149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913-4532-AE4D-6C733BA87465}"/>
                </c:ext>
              </c:extLst>
            </c:dLbl>
            <c:dLbl>
              <c:idx val="10"/>
              <c:layout>
                <c:manualLayout>
                  <c:x val="3.3086590734243554E-3"/>
                  <c:y val="6.1022424196455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913-4532-AE4D-6C733BA874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Sheet1!$A$2:$A$12</c:f>
              <c:strCache>
                <c:ptCount val="11"/>
                <c:pt idx="0">
                  <c:v>بویراحمد</c:v>
                </c:pt>
                <c:pt idx="1">
                  <c:v>کهگیلویه</c:v>
                </c:pt>
                <c:pt idx="2">
                  <c:v>گچساران</c:v>
                </c:pt>
                <c:pt idx="3">
                  <c:v>بهمئی</c:v>
                </c:pt>
                <c:pt idx="4">
                  <c:v>دنا</c:v>
                </c:pt>
                <c:pt idx="5">
                  <c:v>لنده</c:v>
                </c:pt>
                <c:pt idx="6">
                  <c:v>چرام</c:v>
                </c:pt>
                <c:pt idx="7">
                  <c:v>باشت</c:v>
                </c:pt>
                <c:pt idx="8">
                  <c:v>مارگون</c:v>
                </c:pt>
                <c:pt idx="9">
                  <c:v>استان</c:v>
                </c:pt>
                <c:pt idx="10">
                  <c:v>کشور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2913-4532-AE4D-6C733BA8746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0552064"/>
        <c:axId val="160546176"/>
      </c:lineChart>
      <c:valAx>
        <c:axId val="160546176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crossAx val="160552064"/>
        <c:crosses val="max"/>
        <c:crossBetween val="between"/>
      </c:valAx>
      <c:catAx>
        <c:axId val="16055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461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6768778519338809"/>
          <c:w val="0.99094358694840867"/>
          <c:h val="0.21115824639709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32388406517375E-2"/>
          <c:y val="3.551930365077452E-2"/>
          <c:w val="0.88486448880495938"/>
          <c:h val="0.65052836300829298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392256"/>
        <c:axId val="52846976"/>
      </c:lineChart>
      <c:valAx>
        <c:axId val="52846976"/>
        <c:scaling>
          <c:orientation val="minMax"/>
        </c:scaling>
        <c:delete val="0"/>
        <c:axPos val="r"/>
        <c:majorGridlines/>
        <c:numFmt formatCode="General" sourceLinked="1"/>
        <c:majorTickMark val="none"/>
        <c:minorTickMark val="none"/>
        <c:tickLblPos val="nextTo"/>
        <c:spPr>
          <a:noFill/>
          <a:ln w="635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392256"/>
        <c:crosses val="max"/>
        <c:crossBetween val="between"/>
      </c:valAx>
      <c:catAx>
        <c:axId val="17339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46976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overlay val="0"/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19109411278262E-2"/>
          <c:y val="3.6193847389908732E-2"/>
          <c:w val="0.93972630528988588"/>
          <c:h val="0.71510994687793994"/>
        </c:manualLayout>
      </c:layout>
      <c:lineChart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8013312"/>
        <c:axId val="298070400"/>
      </c:lineChart>
      <c:valAx>
        <c:axId val="298070400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crossAx val="308013312"/>
        <c:crosses val="max"/>
        <c:crossBetween val="between"/>
      </c:valAx>
      <c:catAx>
        <c:axId val="30801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70400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1.0602815306583682E-2"/>
          <c:y val="0.90144002616071695"/>
          <c:w val="0.96464014033704515"/>
          <c:h val="9.52107691435397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درصد غربالگری سرطان روده بزرگ 1404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بویراحمد</c:v>
                </c:pt>
                <c:pt idx="1">
                  <c:v>گچساران</c:v>
                </c:pt>
                <c:pt idx="2">
                  <c:v>مارگون</c:v>
                </c:pt>
                <c:pt idx="3">
                  <c:v>استان</c:v>
                </c:pt>
                <c:pt idx="4">
                  <c:v>کشور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27</c:v>
                </c:pt>
                <c:pt idx="1">
                  <c:v>15</c:v>
                </c:pt>
                <c:pt idx="2">
                  <c:v>28</c:v>
                </c:pt>
                <c:pt idx="3">
                  <c:v>23.4</c:v>
                </c:pt>
                <c:pt idx="4">
                  <c:v>12.4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A4-4DB7-8197-D838C3AB6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1822976"/>
        <c:axId val="16182144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درصد مشکوک و ارجاعی به سطح بالاتر1404</c:v>
                </c:pt>
              </c:strCache>
            </c:strRef>
          </c:tx>
          <c:spPr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بویراحمد</c:v>
                </c:pt>
                <c:pt idx="1">
                  <c:v>گچساران</c:v>
                </c:pt>
                <c:pt idx="2">
                  <c:v>مارگون</c:v>
                </c:pt>
                <c:pt idx="3">
                  <c:v>استان</c:v>
                </c:pt>
                <c:pt idx="4">
                  <c:v>کشور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6.3</c:v>
                </c:pt>
                <c:pt idx="1">
                  <c:v>5.6</c:v>
                </c:pt>
                <c:pt idx="2">
                  <c:v>1</c:v>
                </c:pt>
                <c:pt idx="3">
                  <c:v>5.7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A4-4DB7-8197-D838C3AB65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بیماریابی با غربالگری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7.3837161749201921E-2"/>
                  <c:y val="4.55410712330209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A4-4DB7-8197-D838C3AB65E8}"/>
                </c:ext>
              </c:extLst>
            </c:dLbl>
            <c:dLbl>
              <c:idx val="2"/>
              <c:layout>
                <c:manualLayout>
                  <c:x val="-7.3837161749201893E-2"/>
                  <c:y val="4.90442305586380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A4-4DB7-8197-D838C3AB65E8}"/>
                </c:ext>
              </c:extLst>
            </c:dLbl>
            <c:dLbl>
              <c:idx val="3"/>
              <c:layout>
                <c:manualLayout>
                  <c:x val="-4.929974992448781E-2"/>
                  <c:y val="3.15284339305529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A4-4DB7-8197-D838C3AB65E8}"/>
                </c:ext>
              </c:extLst>
            </c:dLbl>
            <c:dLbl>
              <c:idx val="4"/>
              <c:layout>
                <c:manualLayout>
                  <c:x val="-6.1568455836844886E-2"/>
                  <c:y val="1.40126373024680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2A4-4DB7-8197-D838C3AB65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بویراحمد</c:v>
                </c:pt>
                <c:pt idx="1">
                  <c:v>گچساران</c:v>
                </c:pt>
                <c:pt idx="2">
                  <c:v>مارگون</c:v>
                </c:pt>
                <c:pt idx="3">
                  <c:v>استان</c:v>
                </c:pt>
                <c:pt idx="4">
                  <c:v>کشور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A4-4DB7-8197-D838C3AB6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822976"/>
        <c:axId val="161821440"/>
      </c:lineChart>
      <c:valAx>
        <c:axId val="161821440"/>
        <c:scaling>
          <c:orientation val="minMax"/>
        </c:scaling>
        <c:delete val="0"/>
        <c:axPos val="r"/>
        <c:majorGridlines/>
        <c:numFmt formatCode="General" sourceLinked="1"/>
        <c:majorTickMark val="none"/>
        <c:minorTickMark val="none"/>
        <c:tickLblPos val="nextTo"/>
        <c:spPr>
          <a:noFill/>
          <a:ln w="635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22976"/>
        <c:crosses val="max"/>
        <c:crossBetween val="between"/>
      </c:valAx>
      <c:catAx>
        <c:axId val="16182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214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2989139780167966E-3"/>
          <c:y val="0.85754112971095631"/>
          <c:w val="0.99153652500014489"/>
          <c:h val="0.12143991433534172"/>
        </c:manualLayout>
      </c:layout>
      <c:overlay val="0"/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درصد غربالگری سرطان روده بزرگ 1403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بویراحمد</c:v>
                </c:pt>
                <c:pt idx="1">
                  <c:v>استان</c:v>
                </c:pt>
                <c:pt idx="2">
                  <c:v>کشور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</c:v>
                </c:pt>
                <c:pt idx="1">
                  <c:v>18</c:v>
                </c:pt>
                <c:pt idx="2">
                  <c:v>12.1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F-4307-B206-D8A4D48E6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2014336"/>
        <c:axId val="16200844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درصد مشکوک و ارجاعی به سطح بالاتر1403</c:v>
                </c:pt>
              </c:strCache>
            </c:strRef>
          </c:tx>
          <c:spPr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بویراحمد</c:v>
                </c:pt>
                <c:pt idx="1">
                  <c:v>استان</c:v>
                </c:pt>
                <c:pt idx="2">
                  <c:v>کشور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11.8</c:v>
                </c:pt>
                <c:pt idx="1">
                  <c:v>4</c:v>
                </c:pt>
                <c:pt idx="2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7F-4307-B206-D8A4D48E68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بیماریابی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7.3894440215277302E-2"/>
                  <c:y val="3.20792579391250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97F-4307-B206-D8A4D48E68CE}"/>
                </c:ext>
              </c:extLst>
            </c:dLbl>
            <c:dLbl>
              <c:idx val="2"/>
              <c:layout>
                <c:manualLayout>
                  <c:x val="-5.0081937509311079E-2"/>
                  <c:y val="4.99010679053058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97F-4307-B206-D8A4D48E68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بویراحمد</c:v>
                </c:pt>
                <c:pt idx="1">
                  <c:v>استان</c:v>
                </c:pt>
                <c:pt idx="2">
                  <c:v>کشور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7F-4307-B206-D8A4D48E6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014336"/>
        <c:axId val="162008448"/>
      </c:lineChart>
      <c:valAx>
        <c:axId val="162008448"/>
        <c:scaling>
          <c:orientation val="minMax"/>
        </c:scaling>
        <c:delete val="0"/>
        <c:axPos val="r"/>
        <c:majorGridlines/>
        <c:numFmt formatCode="General" sourceLinked="1"/>
        <c:majorTickMark val="none"/>
        <c:minorTickMark val="none"/>
        <c:tickLblPos val="nextTo"/>
        <c:spPr>
          <a:noFill/>
          <a:ln w="635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014336"/>
        <c:crosses val="max"/>
        <c:crossBetween val="between"/>
      </c:valAx>
      <c:catAx>
        <c:axId val="16201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0084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6ADEC-51B3-4B96-9C87-CCE9A2FAB792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9BB43-F7ED-472F-BEA2-DC03B2738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614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anceratlas.cancer.org/risk-factors/infection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BB43-F7ED-472F-BEA2-DC03B2738A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79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https://gco.iarc.who.int/today/en/dataviz/maps-heatmap?mode=population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Infection – Cancer Atlas</a:t>
            </a:r>
            <a:endParaRPr lang="en-US" dirty="0"/>
          </a:p>
          <a:p>
            <a:endParaRPr lang="en-US" dirty="0"/>
          </a:p>
        </p:txBody>
      </p:sp>
      <p:sp>
        <p:nvSpPr>
          <p:cNvPr id="104863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4141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https://gco.iarc.who.int/today/en/dataviz/maps-heatmap?mode=population</a:t>
            </a:r>
          </a:p>
        </p:txBody>
      </p:sp>
      <p:sp>
        <p:nvSpPr>
          <p:cNvPr id="104863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159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4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https://gco.iarc.who.int/today/en/dataviz/maps-heatmap?mode=population</a:t>
            </a:r>
          </a:p>
        </p:txBody>
      </p:sp>
      <p:sp>
        <p:nvSpPr>
          <p:cNvPr id="104864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765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810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3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 these reports, we can see how colorectal cancer, as a lifestyle-related cancer, is on the rise in both sexes.</a:t>
            </a:r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EB4F06-B6FE-42D0-A13B-5CDD4806EB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606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BB43-F7ED-472F-BEA2-DC03B2738A3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07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9BB43-F7ED-472F-BEA2-DC03B2738A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888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انت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BB43-F7ED-472F-BEA2-DC03B2738A3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484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30" name="Straight Connector 31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609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0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1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2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3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4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5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6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617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18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4861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62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18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5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59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59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59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06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7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937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29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30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3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73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3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80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11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2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4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1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71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09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7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67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301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59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0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2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41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42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74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4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520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9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48696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9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69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672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24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7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84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8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88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8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69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48692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93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7381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19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7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621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7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80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8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68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4868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8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379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3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6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73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3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022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0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0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7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7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4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7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12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2498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9879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064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628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888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93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034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7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922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776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133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0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946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780DE-7E90-4D56-A3E4-E59C53E23D5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4F628-ED9E-4319-AA03-C1959B3F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2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2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5" y="0"/>
            <a:ext cx="7629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43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 txBox="1"/>
          <p:nvPr/>
        </p:nvSpPr>
        <p:spPr>
          <a:xfrm>
            <a:off x="10119360" y="0"/>
            <a:ext cx="1960100" cy="685799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سرطان</a:t>
            </a:r>
            <a:b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</a:b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(وضعیت موجود)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90C226">
                  <a:lumMod val="40000"/>
                  <a:lumOff val="60000"/>
                </a:srgbClr>
              </a:solidFill>
              <a:effectLst/>
              <a:uLnTx/>
              <a:uFillTx/>
              <a:latin typeface="Trebuchet MS" panose="020B0603020202020204"/>
              <a:ea typeface="+mj-ea"/>
              <a:cs typeface="B Titr" panose="00000700000000000000" pitchFamily="2" charset="-78"/>
            </a:endParaRPr>
          </a:p>
        </p:txBody>
      </p:sp>
      <p:pic>
        <p:nvPicPr>
          <p:cNvPr id="2097154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991" y="1279880"/>
            <a:ext cx="6321369" cy="5406483"/>
          </a:xfrm>
          <a:prstGeom prst="rect">
            <a:avLst/>
          </a:prstGeom>
        </p:spPr>
      </p:pic>
      <p:sp>
        <p:nvSpPr>
          <p:cNvPr id="1048625" name="Rectangle 1"/>
          <p:cNvSpPr/>
          <p:nvPr/>
        </p:nvSpPr>
        <p:spPr>
          <a:xfrm>
            <a:off x="315740" y="785579"/>
            <a:ext cx="4740813" cy="1435398"/>
          </a:xfrm>
          <a:prstGeom prst="rect">
            <a:avLst/>
          </a:prstGeom>
          <a:solidFill>
            <a:srgbClr val="2C4E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تعداد موارد جدید سالیانه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حدود 142.000 مورد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روزانه حدود 389مورد جدید سرطان تشخیص داده می‌شود.</a:t>
            </a:r>
          </a:p>
        </p:txBody>
      </p:sp>
      <p:sp>
        <p:nvSpPr>
          <p:cNvPr id="1048626" name="Rectangle 5"/>
          <p:cNvSpPr/>
          <p:nvPr/>
        </p:nvSpPr>
        <p:spPr>
          <a:xfrm>
            <a:off x="270020" y="4522389"/>
            <a:ext cx="5298091" cy="1566782"/>
          </a:xfrm>
          <a:prstGeom prst="rect">
            <a:avLst/>
          </a:prstGeom>
          <a:solidFill>
            <a:srgbClr val="E60000"/>
          </a:solidFill>
          <a:ln>
            <a:solidFill>
              <a:srgbClr val="E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طبق آخرین آمار منتشر شده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تعداد مرگ سالیانه سرطان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: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Nazanin" panose="00000400000000000000" pitchFamily="2" charset="-78"/>
              </a:rPr>
              <a:t> 98.000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Nazanin" panose="00000400000000000000" pitchFamily="2" charset="-78"/>
              </a:rPr>
              <a:t>~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Nazanin" panose="00000400000000000000" pitchFamily="2" charset="-78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Nazanin" panose="00000400000000000000" pitchFamily="2" charset="-78"/>
              </a:rPr>
              <a:t>سرطان‌های معده، ریه و برونش، کولورکتال، پستان، مغز و سیستم عصبی و پروستات در میان 20 علت اول مرگ قرار داشتند.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1048627" name="Rectangle 8"/>
          <p:cNvSpPr/>
          <p:nvPr/>
        </p:nvSpPr>
        <p:spPr>
          <a:xfrm>
            <a:off x="272397" y="2679051"/>
            <a:ext cx="4952594" cy="1499895"/>
          </a:xfrm>
          <a:prstGeom prst="rect">
            <a:avLst/>
          </a:prstGeom>
          <a:solidFill>
            <a:srgbClr val="2A411B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شایعترین </a:t>
            </a:r>
            <a:r>
              <a:rPr kumimoji="0" lang="fa-I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سرطان‌ها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 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کل: پستان، پروستات، </a:t>
            </a:r>
            <a:r>
              <a:rPr kumimoji="0" lang="fa-I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کولورکتال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، پوست (غیرملانوما) و معده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مردان: پروستات، کولورکتال، پوست (غیرملانوما)، معده و مثانه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B Nazanin" panose="00000400000000000000" pitchFamily="2" charset="-78"/>
              </a:rPr>
              <a:t>زنان: پستان، تیروئید، کولورکتال، پوست (غیرملانوما) و معده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315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8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6" grpId="0" animBg="1"/>
      <p:bldP spid="10486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 txBox="1"/>
          <p:nvPr/>
        </p:nvSpPr>
        <p:spPr>
          <a:xfrm>
            <a:off x="10212124" y="0"/>
            <a:ext cx="1960100" cy="685799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سرطان</a:t>
            </a:r>
            <a:b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</a:b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(وضعیت بروز- داده‌های سال 2024)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90C226">
                  <a:lumMod val="40000"/>
                  <a:lumOff val="60000"/>
                </a:srgbClr>
              </a:solidFill>
              <a:effectLst/>
              <a:uLnTx/>
              <a:uFillTx/>
              <a:latin typeface="Trebuchet MS" panose="020B0603020202020204"/>
              <a:ea typeface="+mj-ea"/>
              <a:cs typeface="B Titr" panose="00000700000000000000" pitchFamily="2" charset="-78"/>
            </a:endParaRPr>
          </a:p>
        </p:txBody>
      </p:sp>
      <p:pic>
        <p:nvPicPr>
          <p:cNvPr id="209715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212123" cy="6857999"/>
          </a:xfrm>
          <a:prstGeom prst="rect">
            <a:avLst/>
          </a:prstGeom>
        </p:spPr>
      </p:pic>
      <p:sp>
        <p:nvSpPr>
          <p:cNvPr id="1048636" name="Oval 6"/>
          <p:cNvSpPr/>
          <p:nvPr/>
        </p:nvSpPr>
        <p:spPr>
          <a:xfrm>
            <a:off x="6233822" y="1923552"/>
            <a:ext cx="990600" cy="9786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343" y="969317"/>
            <a:ext cx="1435558" cy="9542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96688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 txBox="1"/>
          <p:nvPr/>
        </p:nvSpPr>
        <p:spPr>
          <a:xfrm>
            <a:off x="10209364" y="0"/>
            <a:ext cx="1960100" cy="685799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سرطان</a:t>
            </a:r>
            <a:b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</a:b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(وضعیت مرگ و میر- داده‌های سال 2024)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90C226">
                  <a:lumMod val="40000"/>
                  <a:lumOff val="60000"/>
                </a:srgbClr>
              </a:solidFill>
              <a:effectLst/>
              <a:uLnTx/>
              <a:uFillTx/>
              <a:latin typeface="Trebuchet MS" panose="020B0603020202020204"/>
              <a:ea typeface="+mj-ea"/>
              <a:cs typeface="B Titr" panose="00000700000000000000" pitchFamily="2" charset="-78"/>
            </a:endParaRPr>
          </a:p>
        </p:txBody>
      </p:sp>
      <p:pic>
        <p:nvPicPr>
          <p:cNvPr id="209715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182860" cy="6858000"/>
          </a:xfrm>
          <a:prstGeom prst="rect">
            <a:avLst/>
          </a:prstGeom>
        </p:spPr>
      </p:pic>
      <p:sp>
        <p:nvSpPr>
          <p:cNvPr id="1048641" name="Oval 6"/>
          <p:cNvSpPr/>
          <p:nvPr/>
        </p:nvSpPr>
        <p:spPr>
          <a:xfrm>
            <a:off x="6242156" y="2003064"/>
            <a:ext cx="960120" cy="80772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625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168" y="3882672"/>
            <a:ext cx="3494086" cy="2975313"/>
          </a:xfrm>
          <a:prstGeom prst="rect">
            <a:avLst/>
          </a:prstGeom>
        </p:spPr>
      </p:pic>
      <p:pic>
        <p:nvPicPr>
          <p:cNvPr id="209715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763" y="3882679"/>
            <a:ext cx="3098102" cy="2975313"/>
          </a:xfrm>
          <a:prstGeom prst="rect">
            <a:avLst/>
          </a:prstGeom>
        </p:spPr>
      </p:pic>
      <p:pic>
        <p:nvPicPr>
          <p:cNvPr id="2097159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3882680"/>
            <a:ext cx="3665543" cy="2975318"/>
          </a:xfrm>
          <a:prstGeom prst="rect">
            <a:avLst/>
          </a:prstGeom>
        </p:spPr>
      </p:pic>
      <p:pic>
        <p:nvPicPr>
          <p:cNvPr id="2097160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4402" y="0"/>
            <a:ext cx="3138114" cy="2419126"/>
          </a:xfrm>
          <a:prstGeom prst="rect">
            <a:avLst/>
          </a:prstGeom>
        </p:spPr>
      </p:pic>
      <p:pic>
        <p:nvPicPr>
          <p:cNvPr id="2097161" name="Image 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" y="0"/>
            <a:ext cx="3507663" cy="2419128"/>
          </a:xfrm>
          <a:prstGeom prst="rect">
            <a:avLst/>
          </a:prstGeom>
        </p:spPr>
      </p:pic>
      <p:pic>
        <p:nvPicPr>
          <p:cNvPr id="2097162" name="Image 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2591" y="0"/>
            <a:ext cx="3507663" cy="2419128"/>
          </a:xfrm>
          <a:prstGeom prst="rect">
            <a:avLst/>
          </a:prstGeom>
        </p:spPr>
      </p:pic>
      <p:sp>
        <p:nvSpPr>
          <p:cNvPr id="1048645" name="Title 1"/>
          <p:cNvSpPr txBox="1"/>
          <p:nvPr/>
        </p:nvSpPr>
        <p:spPr>
          <a:xfrm>
            <a:off x="10185009" y="620891"/>
            <a:ext cx="1922586" cy="5616218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سرطان و اهمیت آن</a:t>
            </a:r>
            <a:b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</a:b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(افزایش بروز در آینده- جهان حدود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1.7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 برابر و ایران حدود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2.1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 برابر</a:t>
            </a: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افزایش مرگ- جهان حدود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1.8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 برابر و ایران حدود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2.3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j-ea"/>
                <a:cs typeface="B Titr" panose="00000700000000000000" pitchFamily="2" charset="-78"/>
              </a:rPr>
              <a:t> برابر)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90C226">
                  <a:lumMod val="40000"/>
                  <a:lumOff val="60000"/>
                </a:srgbClr>
              </a:solidFill>
              <a:effectLst/>
              <a:uLnTx/>
              <a:uFillTx/>
              <a:latin typeface="Trebuchet MS" panose="020B0603020202020204"/>
              <a:ea typeface="+mj-ea"/>
              <a:cs typeface="B Titr" panose="00000700000000000000" pitchFamily="2" charset="-78"/>
            </a:endParaRPr>
          </a:p>
        </p:txBody>
      </p:sp>
      <p:sp>
        <p:nvSpPr>
          <p:cNvPr id="1048646" name="Rectangle 3"/>
          <p:cNvSpPr/>
          <p:nvPr/>
        </p:nvSpPr>
        <p:spPr>
          <a:xfrm>
            <a:off x="754968" y="276322"/>
            <a:ext cx="281539" cy="1807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3145732" name="Straight Connector 7"/>
          <p:cNvCxnSpPr>
            <a:cxnSpLocks/>
          </p:cNvCxnSpPr>
          <p:nvPr/>
        </p:nvCxnSpPr>
        <p:spPr>
          <a:xfrm>
            <a:off x="428187" y="148917"/>
            <a:ext cx="6322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47" name="Rectangle 9"/>
          <p:cNvSpPr/>
          <p:nvPr/>
        </p:nvSpPr>
        <p:spPr>
          <a:xfrm>
            <a:off x="2474590" y="273974"/>
            <a:ext cx="281539" cy="1807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48648" name="Rectangle 10"/>
          <p:cNvSpPr/>
          <p:nvPr/>
        </p:nvSpPr>
        <p:spPr>
          <a:xfrm rot="16200000">
            <a:off x="-218057" y="858940"/>
            <a:ext cx="682199" cy="2061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WORLD</a:t>
            </a:r>
          </a:p>
        </p:txBody>
      </p:sp>
      <p:sp>
        <p:nvSpPr>
          <p:cNvPr id="1048649" name="Rectangle 12"/>
          <p:cNvSpPr/>
          <p:nvPr/>
        </p:nvSpPr>
        <p:spPr>
          <a:xfrm rot="16200000">
            <a:off x="3331997" y="828456"/>
            <a:ext cx="682199" cy="2061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EMRO</a:t>
            </a:r>
          </a:p>
        </p:txBody>
      </p:sp>
      <p:sp>
        <p:nvSpPr>
          <p:cNvPr id="1048650" name="Rectangle 13"/>
          <p:cNvSpPr/>
          <p:nvPr/>
        </p:nvSpPr>
        <p:spPr>
          <a:xfrm rot="16200000">
            <a:off x="6475816" y="842524"/>
            <a:ext cx="682199" cy="2061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IRAN</a:t>
            </a:r>
          </a:p>
        </p:txBody>
      </p:sp>
      <p:sp>
        <p:nvSpPr>
          <p:cNvPr id="1048651" name="Rectangle 15"/>
          <p:cNvSpPr/>
          <p:nvPr/>
        </p:nvSpPr>
        <p:spPr>
          <a:xfrm>
            <a:off x="792376" y="4226995"/>
            <a:ext cx="281539" cy="1807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3145733" name="Straight Connector 16"/>
          <p:cNvCxnSpPr>
            <a:cxnSpLocks/>
          </p:cNvCxnSpPr>
          <p:nvPr/>
        </p:nvCxnSpPr>
        <p:spPr>
          <a:xfrm>
            <a:off x="369567" y="4071454"/>
            <a:ext cx="6322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52" name="Rectangle 17"/>
          <p:cNvSpPr/>
          <p:nvPr/>
        </p:nvSpPr>
        <p:spPr>
          <a:xfrm>
            <a:off x="2578258" y="4237899"/>
            <a:ext cx="281539" cy="1807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48653" name="Rectangle 18"/>
          <p:cNvSpPr/>
          <p:nvPr/>
        </p:nvSpPr>
        <p:spPr>
          <a:xfrm rot="16200000">
            <a:off x="-206337" y="4950293"/>
            <a:ext cx="682199" cy="2061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WORLD</a:t>
            </a:r>
          </a:p>
        </p:txBody>
      </p:sp>
      <p:sp>
        <p:nvSpPr>
          <p:cNvPr id="1048654" name="Rectangle 20"/>
          <p:cNvSpPr/>
          <p:nvPr/>
        </p:nvSpPr>
        <p:spPr>
          <a:xfrm rot="16200000">
            <a:off x="6515672" y="4793200"/>
            <a:ext cx="682199" cy="2061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IRAN</a:t>
            </a:r>
          </a:p>
        </p:txBody>
      </p:sp>
      <p:sp>
        <p:nvSpPr>
          <p:cNvPr id="1048655" name="Rectangle 22"/>
          <p:cNvSpPr/>
          <p:nvPr/>
        </p:nvSpPr>
        <p:spPr>
          <a:xfrm rot="16200000">
            <a:off x="3422413" y="4849475"/>
            <a:ext cx="682199" cy="2061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EMRO</a:t>
            </a:r>
          </a:p>
        </p:txBody>
      </p:sp>
    </p:spTree>
    <p:extLst>
      <p:ext uri="{BB962C8B-B14F-4D97-AF65-F5344CB8AC3E}">
        <p14:creationId xmlns:p14="http://schemas.microsoft.com/office/powerpoint/2010/main" val="9924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45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45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45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8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48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486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486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1" grpId="0" animBg="1"/>
      <p:bldP spid="1048652" grpId="0" animBg="1"/>
      <p:bldP spid="1048653" grpId="0" animBg="1"/>
      <p:bldP spid="1048654" grpId="0" animBg="1"/>
      <p:bldP spid="104865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6672263" y="89443"/>
            <a:ext cx="5402624" cy="1007836"/>
          </a:xfr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 rtl="1"/>
            <a:r>
              <a:rPr lang="fa-IR" sz="35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B Titr" panose="00000700000000000000" pitchFamily="2" charset="-78"/>
              </a:rPr>
              <a:t>وضعیت سرطان در ایران</a:t>
            </a:r>
            <a:br>
              <a:rPr lang="fa-IR" sz="35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B Titr" panose="00000700000000000000" pitchFamily="2" charset="-78"/>
              </a:rPr>
            </a:br>
            <a:r>
              <a:rPr lang="fa-IR" sz="24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B Titr" panose="00000700000000000000" pitchFamily="2" charset="-78"/>
              </a:rPr>
              <a:t>(بروز انواع سرطان، 1397 و 1398)</a:t>
            </a:r>
            <a:endParaRPr lang="en-US" sz="3500" b="1" dirty="0">
              <a:solidFill>
                <a:schemeClr val="accent1">
                  <a:lumMod val="40000"/>
                  <a:lumOff val="60000"/>
                </a:schemeClr>
              </a:solidFill>
              <a:cs typeface="B Titr" panose="00000700000000000000" pitchFamily="2" charset="-78"/>
            </a:endParaRPr>
          </a:p>
        </p:txBody>
      </p:sp>
      <p:graphicFrame>
        <p:nvGraphicFramePr>
          <p:cNvPr id="4194304" name="Chart 12"/>
          <p:cNvGraphicFramePr>
            <a:graphicFrameLocks/>
          </p:cNvGraphicFramePr>
          <p:nvPr/>
        </p:nvGraphicFramePr>
        <p:xfrm>
          <a:off x="1751461" y="1123653"/>
          <a:ext cx="8570186" cy="2910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194305" name="Chart 13"/>
          <p:cNvGraphicFramePr>
            <a:graphicFrameLocks/>
          </p:cNvGraphicFramePr>
          <p:nvPr/>
        </p:nvGraphicFramePr>
        <p:xfrm>
          <a:off x="412165" y="4171502"/>
          <a:ext cx="5002798" cy="2631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194306" name="Chart 14"/>
          <p:cNvGraphicFramePr>
            <a:graphicFrameLocks/>
          </p:cNvGraphicFramePr>
          <p:nvPr/>
        </p:nvGraphicFramePr>
        <p:xfrm>
          <a:off x="5812270" y="4199637"/>
          <a:ext cx="5002797" cy="2631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8162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4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4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4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94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94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4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94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194304" grpId="0">
        <p:bldAsOne/>
      </p:bldGraphic>
      <p:bldGraphic spid="4194305" grpId="0">
        <p:bldAsOne/>
      </p:bldGraphic>
      <p:bldGraphic spid="419430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7665" y="3194908"/>
            <a:ext cx="3792512" cy="576263"/>
          </a:xfrm>
        </p:spPr>
        <p:txBody>
          <a:bodyPr/>
          <a:lstStyle/>
          <a:p>
            <a:r>
              <a:rPr lang="fa-IR" sz="1400" dirty="0"/>
              <a:t>بروز استاندارد شده سنی در جمعیت زنان استان</a:t>
            </a:r>
            <a:endParaRPr lang="en-US" sz="1400" dirty="0"/>
          </a:p>
          <a:p>
            <a:endParaRPr lang="en-US" sz="14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42540006"/>
              </p:ext>
            </p:extLst>
          </p:nvPr>
        </p:nvGraphicFramePr>
        <p:xfrm>
          <a:off x="241560" y="3366437"/>
          <a:ext cx="5769496" cy="3305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4965103"/>
              </p:ext>
            </p:extLst>
          </p:nvPr>
        </p:nvGraphicFramePr>
        <p:xfrm>
          <a:off x="6325849" y="3366437"/>
          <a:ext cx="5381469" cy="3304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ontent Placeholder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7812680"/>
              </p:ext>
            </p:extLst>
          </p:nvPr>
        </p:nvGraphicFramePr>
        <p:xfrm>
          <a:off x="809470" y="299803"/>
          <a:ext cx="8214610" cy="2895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583" y="128274"/>
            <a:ext cx="2914141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510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4"/>
          <p:cNvPicPr>
            <a:picLocks noChangeAspect="1"/>
          </p:cNvPicPr>
          <p:nvPr/>
        </p:nvPicPr>
        <p:blipFill rotWithShape="1">
          <a:blip r:embed="rId2" cstate="print"/>
          <a:srcRect l="-1" t="6028" r="61327" b="62200"/>
          <a:stretch>
            <a:fillRect/>
          </a:stretch>
        </p:blipFill>
        <p:spPr>
          <a:xfrm>
            <a:off x="124575" y="2252926"/>
            <a:ext cx="4610511" cy="3420524"/>
          </a:xfrm>
          <a:prstGeom prst="rect">
            <a:avLst/>
          </a:prstGeom>
        </p:spPr>
      </p:pic>
      <p:sp>
        <p:nvSpPr>
          <p:cNvPr id="1048661" name="Rectangle 10"/>
          <p:cNvSpPr/>
          <p:nvPr/>
        </p:nvSpPr>
        <p:spPr>
          <a:xfrm>
            <a:off x="289467" y="1133918"/>
            <a:ext cx="3466924" cy="8721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Proportion (%) of cancer burden attributable to major preventable risk factors globally, 2020/2021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90C226">
                  <a:lumMod val="40000"/>
                  <a:lumOff val="6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48662" name="Rectangle 1"/>
          <p:cNvSpPr/>
          <p:nvPr/>
        </p:nvSpPr>
        <p:spPr>
          <a:xfrm>
            <a:off x="5870545" y="887107"/>
            <a:ext cx="5894024" cy="136581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srgbClr val="90C226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B Titr" panose="00000700000000000000" pitchFamily="2" charset="-78"/>
              </a:rPr>
              <a:t>40 درصد سرطان‌ها در مردهای ایرانی و 21درصد سرطان‌ها در زن‌های ایرانی به دلیل عوامل خطر شناخته شده سرطان‌ها که مهم‌ترین آنها سیگار، قلیان، تریاک، چاقی، کم تحرکی و عفونت‌ها هستند.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90C226">
                  <a:lumMod val="40000"/>
                  <a:lumOff val="6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B Titr" panose="00000700000000000000" pitchFamily="2" charset="-78"/>
            </a:endParaRPr>
          </a:p>
        </p:txBody>
      </p:sp>
      <p:pic>
        <p:nvPicPr>
          <p:cNvPr id="209716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882" y="2252926"/>
            <a:ext cx="7012687" cy="342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5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97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486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97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1" grpId="0" animBg="1"/>
      <p:bldP spid="104866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4615" y="848488"/>
            <a:ext cx="1065800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fa-IR" sz="3600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algn="r"/>
            <a:r>
              <a:rPr lang="fa-IR" sz="40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</a:t>
            </a:r>
            <a:r>
              <a:rPr lang="fa-IR" sz="4000" dirty="0">
                <a:latin typeface="Calibri" panose="020F0502020204030204"/>
                <a:cs typeface="Arial" panose="020B0604020202020204" pitchFamily="34" charset="0"/>
              </a:rPr>
              <a:t>اجرای نظام ثبت سرطان مطابق استانداردهای ملی و بین المللی</a:t>
            </a:r>
          </a:p>
          <a:p>
            <a:pPr algn="r"/>
            <a:r>
              <a:rPr lang="fa-IR" sz="4000" dirty="0">
                <a:latin typeface="Calibri" panose="020F0502020204030204"/>
                <a:cs typeface="Arial" panose="020B0604020202020204" pitchFamily="34" charset="0"/>
              </a:rPr>
              <a:t>- جمع آوری داده های جمعیتی در مورد  گروههای درمعرض خطر سرطان </a:t>
            </a:r>
          </a:p>
          <a:p>
            <a:pPr lvl="0" algn="r"/>
            <a:r>
              <a:rPr lang="fa-IR" sz="4000" dirty="0">
                <a:latin typeface="Calibri" panose="020F0502020204030204"/>
                <a:cs typeface="Arial" panose="020B0604020202020204" pitchFamily="34" charset="0"/>
              </a:rPr>
              <a:t>- غربالگری و تشخیص زوهنگام  سرطان پستان،دهانه رحم و روده بزرگ  در سطح استان</a:t>
            </a:r>
          </a:p>
          <a:p>
            <a:pPr lvl="0" algn="r"/>
            <a:r>
              <a:rPr lang="fa-IR" sz="4000" dirty="0">
                <a:latin typeface="Calibri" panose="020F0502020204030204"/>
                <a:cs typeface="Arial" panose="020B0604020202020204" pitchFamily="34" charset="0"/>
              </a:rPr>
              <a:t>- شناسایی موارد مشکوک و ارجاع به سطح 2 و3 جهت تشخیص نهایی و درمان</a:t>
            </a:r>
            <a:endParaRPr lang="en-US" sz="4000" dirty="0">
              <a:latin typeface="Calibri" panose="020F050202020403020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13612" y="263713"/>
            <a:ext cx="91290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3200" dirty="0"/>
              <a:t>اقدامات و خدمات در شبکه بهداشت و درمان در استان</a:t>
            </a:r>
          </a:p>
        </p:txBody>
      </p:sp>
    </p:spTree>
    <p:extLst>
      <p:ext uri="{BB962C8B-B14F-4D97-AF65-F5344CB8AC3E}">
        <p14:creationId xmlns:p14="http://schemas.microsoft.com/office/powerpoint/2010/main" val="2062750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4616" y="584775"/>
            <a:ext cx="1065800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ادامه...                                                                       </a:t>
            </a:r>
          </a:p>
          <a:p>
            <a:pPr algn="r"/>
            <a:r>
              <a:rPr kumimoji="0" lang="fa-I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 </a:t>
            </a:r>
            <a:r>
              <a:rPr lang="ar-SA" sz="4000" dirty="0">
                <a:latin typeface="Calibri" panose="020F0502020204030204"/>
                <a:cs typeface="Arial" panose="020B0604020202020204" pitchFamily="34" charset="0"/>
              </a:rPr>
              <a:t>برگزاری برنامه های اموزشی</a:t>
            </a:r>
            <a:r>
              <a:rPr lang="fa-IR" sz="4000" dirty="0">
                <a:latin typeface="Calibri" panose="020F0502020204030204"/>
                <a:cs typeface="Arial" panose="020B0604020202020204" pitchFamily="34" charset="0"/>
              </a:rPr>
              <a:t> متنوع</a:t>
            </a:r>
            <a:r>
              <a:rPr lang="ar-SA" sz="4000" dirty="0">
                <a:latin typeface="Calibri" panose="020F0502020204030204"/>
                <a:cs typeface="Arial" panose="020B0604020202020204" pitchFamily="34" charset="0"/>
              </a:rPr>
              <a:t> برای کارکنان بهداشتی درمانی </a:t>
            </a:r>
            <a:r>
              <a:rPr lang="fa-IR" sz="4000" dirty="0">
                <a:latin typeface="Calibri" panose="020F0502020204030204"/>
                <a:cs typeface="Arial" panose="020B0604020202020204" pitchFamily="34" charset="0"/>
              </a:rPr>
              <a:t> و عموم مردم در مورد سرطانها</a:t>
            </a:r>
          </a:p>
          <a:p>
            <a:pPr algn="r"/>
            <a:r>
              <a:rPr lang="fa-IR" sz="4000" dirty="0">
                <a:latin typeface="Calibri" panose="020F0502020204030204"/>
                <a:cs typeface="Arial" panose="020B0604020202020204" pitchFamily="34" charset="0"/>
              </a:rPr>
              <a:t>-</a:t>
            </a:r>
            <a:r>
              <a:rPr lang="ar-SA" sz="4000" dirty="0">
                <a:latin typeface="Calibri" panose="020F0502020204030204"/>
                <a:cs typeface="Arial" panose="020B0604020202020204" pitchFamily="34" charset="0"/>
              </a:rPr>
              <a:t>تشکیل کمیته ها و جلسات برون بخشی و</a:t>
            </a:r>
            <a:r>
              <a:rPr lang="fa-IR" sz="4000" dirty="0">
                <a:latin typeface="Calibri" panose="020F0502020204030204"/>
                <a:cs typeface="Arial" panose="020B0604020202020204" pitchFamily="34" charset="0"/>
              </a:rPr>
              <a:t> درون</a:t>
            </a:r>
            <a:r>
              <a:rPr lang="ar-SA" sz="4000" dirty="0">
                <a:latin typeface="Calibri" panose="020F0502020204030204"/>
                <a:cs typeface="Arial" panose="020B0604020202020204" pitchFamily="34" charset="0"/>
              </a:rPr>
              <a:t> بخشی</a:t>
            </a:r>
            <a:r>
              <a:rPr lang="fa-IR" sz="4000" dirty="0">
                <a:latin typeface="Calibri" panose="020F0502020204030204"/>
                <a:cs typeface="Arial" panose="020B0604020202020204" pitchFamily="34" charset="0"/>
              </a:rPr>
              <a:t> در مورد سرطان ها</a:t>
            </a:r>
            <a:endParaRPr kumimoji="0" lang="fa-I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/>
            <a:r>
              <a:rPr kumimoji="0" lang="fa-I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</a:t>
            </a:r>
            <a:r>
              <a:rPr lang="ar-SA" sz="4000" dirty="0">
                <a:latin typeface="Calibri" panose="020F0502020204030204"/>
                <a:cs typeface="Arial" panose="020B0604020202020204" pitchFamily="34" charset="0"/>
              </a:rPr>
              <a:t>نظارت، پایش و ارزشیابی اجرای برنامه</a:t>
            </a:r>
            <a:r>
              <a:rPr lang="fa-IR" sz="4000" dirty="0">
                <a:latin typeface="Calibri" panose="020F0502020204030204"/>
                <a:cs typeface="Arial" panose="020B0604020202020204" pitchFamily="34" charset="0"/>
              </a:rPr>
              <a:t> غربالگری سرطان ها</a:t>
            </a:r>
          </a:p>
          <a:p>
            <a:pPr algn="r"/>
            <a:r>
              <a:rPr kumimoji="0" lang="fa-I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</a:t>
            </a:r>
            <a:r>
              <a:rPr lang="fa-IR" sz="4000" dirty="0">
                <a:latin typeface="Calibri" panose="020F0502020204030204"/>
                <a:cs typeface="Arial" panose="020B0604020202020204" pitchFamily="34" charset="0"/>
              </a:rPr>
              <a:t>اجرای سنجش عوامل خطر بیماریهای غیرواگیر در استان (استپس2026)</a:t>
            </a:r>
            <a:endParaRPr lang="en-US" sz="4000" dirty="0"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24065" y="0"/>
            <a:ext cx="105980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Tahoma" panose="020B0604030504040204" pitchFamily="34" charset="0"/>
              </a:rPr>
              <a:t>اقدامات و خدمات در شبکه بهداشت و درمان در استان</a:t>
            </a:r>
          </a:p>
        </p:txBody>
      </p:sp>
    </p:spTree>
    <p:extLst>
      <p:ext uri="{BB962C8B-B14F-4D97-AF65-F5344CB8AC3E}">
        <p14:creationId xmlns:p14="http://schemas.microsoft.com/office/powerpoint/2010/main" val="2624442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/>
          <p:nvPr/>
        </p:nvSpPr>
        <p:spPr>
          <a:xfrm>
            <a:off x="344774" y="108509"/>
            <a:ext cx="10043410" cy="7459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dirty="0">
                <a:solidFill>
                  <a:srgbClr val="90C226">
                    <a:lumMod val="40000"/>
                    <a:lumOff val="60000"/>
                  </a:srgbClr>
                </a:solidFill>
                <a:latin typeface="Trebuchet MS" panose="020B0603020202020204"/>
              </a:rPr>
              <a:t>غربالگری و تشخیص زودهنگام در شبکه بهداشت و درمان استان برای گروههای هدف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90C226">
                  <a:lumMod val="40000"/>
                  <a:lumOff val="60000"/>
                </a:srgbClr>
              </a:solidFill>
              <a:effectLst/>
              <a:uLnTx/>
              <a:uFillTx/>
              <a:latin typeface="Trebuchet MS" panose="020B0603020202020204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1" t="20150" r="35072" b="15484"/>
          <a:stretch/>
        </p:blipFill>
        <p:spPr bwMode="auto">
          <a:xfrm>
            <a:off x="-1" y="1394086"/>
            <a:ext cx="3787569" cy="518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0"/>
          <p:cNvSpPr/>
          <p:nvPr/>
        </p:nvSpPr>
        <p:spPr>
          <a:xfrm>
            <a:off x="0" y="6179390"/>
            <a:ext cx="3172916" cy="6085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1600" b="1" noProof="0" dirty="0">
                <a:solidFill>
                  <a:schemeClr val="bg1"/>
                </a:solidFill>
                <a:latin typeface="Trebuchet MS" panose="020B0603020202020204"/>
              </a:rPr>
              <a:t>زنان گروه سنی  70- 30سال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anose="020B0603020202020204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6" t="28731" r="34547" b="10820"/>
          <a:stretch/>
        </p:blipFill>
        <p:spPr bwMode="auto">
          <a:xfrm>
            <a:off x="3787568" y="1394086"/>
            <a:ext cx="4022305" cy="546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0"/>
          <p:cNvSpPr/>
          <p:nvPr/>
        </p:nvSpPr>
        <p:spPr>
          <a:xfrm>
            <a:off x="3842503" y="6249479"/>
            <a:ext cx="1956217" cy="6085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1600" b="1" noProof="0" dirty="0">
                <a:solidFill>
                  <a:schemeClr val="bg1"/>
                </a:solidFill>
                <a:latin typeface="Trebuchet MS" panose="020B0603020202020204"/>
              </a:rPr>
              <a:t>گروه سنی  70-50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anose="020B0603020202020204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2" t="27426" r="33899" b="9453"/>
          <a:stretch/>
        </p:blipFill>
        <p:spPr bwMode="auto">
          <a:xfrm>
            <a:off x="7809874" y="1394086"/>
            <a:ext cx="4382125" cy="546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0"/>
          <p:cNvSpPr/>
          <p:nvPr/>
        </p:nvSpPr>
        <p:spPr>
          <a:xfrm>
            <a:off x="7809873" y="6350436"/>
            <a:ext cx="3002974" cy="4584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1600" b="1" noProof="0" dirty="0">
                <a:solidFill>
                  <a:schemeClr val="bg1"/>
                </a:solidFill>
                <a:latin typeface="Trebuchet MS" panose="020B0603020202020204"/>
              </a:rPr>
              <a:t>زنان گروه سنی  60- 30سال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3848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7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1004340"/>
          </a:xfrm>
        </p:spPr>
        <p:txBody>
          <a:bodyPr>
            <a:noAutofit/>
          </a:bodyPr>
          <a:lstStyle/>
          <a:p>
            <a:pPr algn="ctr"/>
            <a:r>
              <a:rPr lang="fa-I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/>
                <a:cs typeface="B Nazanin" panose="00000400000000000000" pitchFamily="2" charset="-78"/>
              </a:rPr>
              <a:t>د</a:t>
            </a:r>
            <a:r>
              <a:rPr lang="fa-IR" sz="2000" b="1" dirty="0">
                <a:solidFill>
                  <a:prstClr val="black"/>
                </a:solidFill>
                <a:cs typeface="B Nazanin" panose="00000400000000000000" pitchFamily="2" charset="-78"/>
              </a:rPr>
              <a:t>رصد غربالگری و تشخیص زودهنگام سرطان پستان  در جمعیت زنان 30 تا 69 سال و ارجاع به سطح بالاتر در سال  1404-1403</a:t>
            </a:r>
            <a:endParaRPr lang="en-US" sz="2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33338" y="615163"/>
            <a:ext cx="1274164" cy="614597"/>
          </a:xfrm>
        </p:spPr>
        <p:txBody>
          <a:bodyPr>
            <a:normAutofit/>
          </a:bodyPr>
          <a:lstStyle/>
          <a:p>
            <a:pPr algn="ctr"/>
            <a:r>
              <a:rPr lang="fa-IR" dirty="0"/>
              <a:t>سال1403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98693" y="751772"/>
            <a:ext cx="1394087" cy="537381"/>
          </a:xfrm>
        </p:spPr>
        <p:txBody>
          <a:bodyPr/>
          <a:lstStyle/>
          <a:p>
            <a:r>
              <a:rPr lang="fa-IR" dirty="0"/>
              <a:t>سال1404</a:t>
            </a:r>
            <a:endParaRPr lang="en-US" dirty="0"/>
          </a:p>
        </p:txBody>
      </p:sp>
      <p:graphicFrame>
        <p:nvGraphicFramePr>
          <p:cNvPr id="7" name="Content Placeholder 9">
            <a:extLst>
              <a:ext uri="{FF2B5EF4-FFF2-40B4-BE49-F238E27FC236}">
                <a16:creationId xmlns:a16="http://schemas.microsoft.com/office/drawing/2014/main" id="{1113D712-1AF0-A4E3-1FCC-C5BBFD7D59B3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5981075" y="1289153"/>
          <a:ext cx="6153719" cy="3687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1E1CF04-D980-867E-F513-80A35C9E524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0" y="1022160"/>
          <a:ext cx="6280879" cy="3895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itle 1"/>
          <p:cNvSpPr txBox="1">
            <a:spLocks/>
          </p:cNvSpPr>
          <p:nvPr/>
        </p:nvSpPr>
        <p:spPr>
          <a:xfrm>
            <a:off x="134911" y="5279038"/>
            <a:ext cx="11999883" cy="1004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4916775"/>
            <a:ext cx="121347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تمامی شهرستانها طی سال 1404-1403 بالاتراز مورد انتظار(30-15 درصدجمعیت هدف)غربالگری  سرطان پستان را انجام داده اند و در مجموع استان ک ب رتبه  چهارم کشور و بالاتر از </a:t>
            </a:r>
            <a:r>
              <a:rPr kumimoji="0" lang="fa-IR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میانگین کشور (23.5) 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می باشد.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درصد شناسایی و ارجاع به سطح بالاتر موارد مشکوک به سرطان پستان در سال 1404 نسبت به 1403در هفت شهرستانها و استان افزایش یافته است.  ولی شهرستان باشت با (1%) و کهگیلویه با (2%) ضعیف عمل کرده اند.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عواملی موثر بر این شاخص شامل: برگزاری پویش سرطان پستان،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همکاری های درون و برون بخشی ، آموزش ،همکاری ،پیگیری و نظارت گروه بیماریهای غیرواگیر و بهداشت خانواده ، عدم دسترسی به خدمات ماموگرافی و سونوگرافی در بعضی شهرستانها ،عملکرد کیفی ماما،تغییرکارشناسان برنامه می باشد. </a:t>
            </a:r>
          </a:p>
        </p:txBody>
      </p:sp>
    </p:spTree>
    <p:extLst>
      <p:ext uri="{BB962C8B-B14F-4D97-AF65-F5344CB8AC3E}">
        <p14:creationId xmlns:p14="http://schemas.microsoft.com/office/powerpoint/2010/main" val="298678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1004340"/>
          </a:xfrm>
        </p:spPr>
        <p:txBody>
          <a:bodyPr>
            <a:noAutofit/>
          </a:bodyPr>
          <a:lstStyle/>
          <a:p>
            <a:pPr algn="ctr"/>
            <a:r>
              <a:rPr lang="fa-I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/>
                <a:cs typeface="B Nazanin" panose="00000400000000000000" pitchFamily="2" charset="-78"/>
              </a:rPr>
              <a:t>د</a:t>
            </a:r>
            <a:r>
              <a:rPr lang="fa-IR" sz="2000" b="1" dirty="0">
                <a:solidFill>
                  <a:prstClr val="black"/>
                </a:solidFill>
                <a:cs typeface="B Nazanin" panose="00000400000000000000" pitchFamily="2" charset="-78"/>
              </a:rPr>
              <a:t>رصد غربالگری و تشخیص زودهنگام سرطان دهانه رحم  در جمعیت زنان 30 تا 69 سال و ارجاع به سطح بالاتر در سال  1404-1403</a:t>
            </a:r>
            <a:endParaRPr lang="en-US" sz="2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33338" y="615163"/>
            <a:ext cx="1274164" cy="614597"/>
          </a:xfrm>
        </p:spPr>
        <p:txBody>
          <a:bodyPr>
            <a:normAutofit/>
          </a:bodyPr>
          <a:lstStyle/>
          <a:p>
            <a:pPr algn="ctr"/>
            <a:r>
              <a:rPr lang="fa-IR" dirty="0"/>
              <a:t>سال1403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98693" y="751772"/>
            <a:ext cx="1394087" cy="537381"/>
          </a:xfrm>
        </p:spPr>
        <p:txBody>
          <a:bodyPr/>
          <a:lstStyle/>
          <a:p>
            <a:r>
              <a:rPr lang="fa-IR" dirty="0"/>
              <a:t>سال1404</a:t>
            </a:r>
            <a:endParaRPr lang="en-US" dirty="0"/>
          </a:p>
        </p:txBody>
      </p:sp>
      <p:graphicFrame>
        <p:nvGraphicFramePr>
          <p:cNvPr id="7" name="Content Placeholder 9">
            <a:extLst>
              <a:ext uri="{FF2B5EF4-FFF2-40B4-BE49-F238E27FC236}">
                <a16:creationId xmlns:a16="http://schemas.microsoft.com/office/drawing/2014/main" id="{1113D712-1AF0-A4E3-1FCC-C5BBFD7D59B3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5981075" y="1229761"/>
          <a:ext cx="6153719" cy="3687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1E1CF04-D980-867E-F513-80A35C9E524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0" y="1021029"/>
          <a:ext cx="6130977" cy="3895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itle 1"/>
          <p:cNvSpPr txBox="1">
            <a:spLocks/>
          </p:cNvSpPr>
          <p:nvPr/>
        </p:nvSpPr>
        <p:spPr>
          <a:xfrm>
            <a:off x="134911" y="5279038"/>
            <a:ext cx="11999883" cy="1004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4916775"/>
            <a:ext cx="121347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تمامی شهرستانها طی سال 1404-1403 بالاتراز مورد انتظار(30 درصدجمعیت هدف)غربالگری  سرطان دهانه رحم را انجام داده اند و در مجموع استان ک بالاتر از </a:t>
            </a:r>
            <a:r>
              <a:rPr kumimoji="0" lang="fa-IR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میانگین کشور(22.3) 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می باشد.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درصد شناسایی و ارجاع به سطح بالاتر موارد مشکوک به سرطان دهانه رحم در سال 1404در  شهرستان بویراحمد ،گچساران ،دنا و استان افزایش یافته است. ولی سایر شهرستان ها ضعیف عمل کرده اند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عواملی موثر بر این شاخص شامل: استفاده از فرصت برگزاری پویش سرطان پستان،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همکاری های درون و برون بخشی ، آموزش ،همکاری ،پیگیری و نظارت گروه بیماریهای غیرواگیر و بهداشت خانواده ، استفاده از لام و سواپ جهت نمونه برداری به جای لیکوئید-سیتوبراش ؛عدم دسترسی به کولپوسکوپی در بعضی شهرستانها ،عملکرد کیفی ماما،تغییرکارشناسان برنامه می باشد. </a:t>
            </a:r>
          </a:p>
        </p:txBody>
      </p:sp>
      <p:graphicFrame>
        <p:nvGraphicFramePr>
          <p:cNvPr id="9" name="Content Placeholder 9">
            <a:extLst>
              <a:ext uri="{FF2B5EF4-FFF2-40B4-BE49-F238E27FC236}">
                <a16:creationId xmlns:a16="http://schemas.microsoft.com/office/drawing/2014/main" id="{1113D712-1AF0-A4E3-1FCC-C5BBFD7D59B3}"/>
              </a:ext>
            </a:extLst>
          </p:cNvPr>
          <p:cNvGraphicFramePr>
            <a:graphicFrameLocks/>
          </p:cNvGraphicFramePr>
          <p:nvPr/>
        </p:nvGraphicFramePr>
        <p:xfrm>
          <a:off x="5898371" y="1133482"/>
          <a:ext cx="6153718" cy="3602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91E1CF04-D980-867E-F513-80A35C9E524E}"/>
              </a:ext>
            </a:extLst>
          </p:cNvPr>
          <p:cNvGraphicFramePr>
            <a:graphicFrameLocks/>
          </p:cNvGraphicFramePr>
          <p:nvPr/>
        </p:nvGraphicFramePr>
        <p:xfrm>
          <a:off x="0" y="1289152"/>
          <a:ext cx="5981074" cy="3602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52727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784" y="1"/>
            <a:ext cx="11862215" cy="658765"/>
          </a:xfrm>
        </p:spPr>
        <p:txBody>
          <a:bodyPr>
            <a:noAutofit/>
          </a:bodyPr>
          <a:lstStyle/>
          <a:p>
            <a:pPr algn="r"/>
            <a:r>
              <a:rPr lang="fa-IR" sz="2400" dirty="0">
                <a:solidFill>
                  <a:prstClr val="black"/>
                </a:solidFill>
                <a:cs typeface="B Nazanin" panose="00000400000000000000" pitchFamily="2" charset="-78"/>
              </a:rPr>
              <a:t>نمودار </a:t>
            </a:r>
            <a:r>
              <a:rPr lang="fa-I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/>
                <a:cs typeface="B Nazanin" panose="00000400000000000000" pitchFamily="2" charset="-78"/>
              </a:rPr>
              <a:t>غربالگری و تشخیص زودهنگام سرطان روده بزرگ در جمعیت 50تا 69 سال </a:t>
            </a:r>
            <a:r>
              <a:rPr lang="fa-IR" sz="2400" dirty="0">
                <a:solidFill>
                  <a:prstClr val="black"/>
                </a:solidFill>
                <a:cs typeface="B Nazanin" panose="00000400000000000000" pitchFamily="2" charset="-78"/>
              </a:rPr>
              <a:t>و ارجاع به سطح بالاتر در سال  1404-</a:t>
            </a:r>
            <a:r>
              <a:rPr lang="fa-IR" sz="2000" b="1" dirty="0">
                <a:solidFill>
                  <a:prstClr val="black"/>
                </a:solidFill>
                <a:cs typeface="B Nazanin" panose="00000400000000000000" pitchFamily="2" charset="-78"/>
              </a:rPr>
              <a:t>1403</a:t>
            </a:r>
            <a:endParaRPr lang="en-US" sz="2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2070" y="527453"/>
            <a:ext cx="1274164" cy="614597"/>
          </a:xfrm>
        </p:spPr>
        <p:txBody>
          <a:bodyPr>
            <a:normAutofit/>
          </a:bodyPr>
          <a:lstStyle/>
          <a:p>
            <a:pPr algn="ctr"/>
            <a:r>
              <a:rPr lang="fa-IR" dirty="0"/>
              <a:t>سال1403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98693" y="571207"/>
            <a:ext cx="1394087" cy="537381"/>
          </a:xfrm>
        </p:spPr>
        <p:txBody>
          <a:bodyPr/>
          <a:lstStyle/>
          <a:p>
            <a:r>
              <a:rPr lang="fa-IR" dirty="0"/>
              <a:t>سال1404</a:t>
            </a:r>
            <a:endParaRPr lang="en-US" dirty="0"/>
          </a:p>
        </p:txBody>
      </p:sp>
      <p:graphicFrame>
        <p:nvGraphicFramePr>
          <p:cNvPr id="7" name="Content Placeholder 9">
            <a:extLst>
              <a:ext uri="{FF2B5EF4-FFF2-40B4-BE49-F238E27FC236}">
                <a16:creationId xmlns:a16="http://schemas.microsoft.com/office/drawing/2014/main" id="{1113D712-1AF0-A4E3-1FCC-C5BBFD7D59B3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5981075" y="1229761"/>
          <a:ext cx="6153719" cy="3687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1E1CF04-D980-867E-F513-80A35C9E524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0" y="1021029"/>
          <a:ext cx="6130977" cy="3895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itle 1"/>
          <p:cNvSpPr txBox="1">
            <a:spLocks/>
          </p:cNvSpPr>
          <p:nvPr/>
        </p:nvSpPr>
        <p:spPr>
          <a:xfrm>
            <a:off x="134911" y="5279038"/>
            <a:ext cx="11999883" cy="1004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4725173"/>
            <a:ext cx="121919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شهرستان های بویراحمد ، طی سال 1404-1403  حداقل انتظار غربالگری  سرطان 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روده بزرگ 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را انجام داده اند . شهرستان های گچساران و مارگون در سال1404  به برنامه پیوستند. در مجموع استان ک ب بالاتر از </a:t>
            </a:r>
            <a:r>
              <a:rPr kumimoji="0" lang="fa-IR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میانگین کشور(12.4</a:t>
            </a:r>
            <a:r>
              <a:rPr kumimoji="0" lang="fa-I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) 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می باشد.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درصد ارجاع به سطح بالاتر موارد مشکوک به سرطان 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روده بزرگ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 در سال 1404در  شهرستان بویراحمد ،گچساران و استان مطلوب ولی  درشهرستان مارگون نامطلوب است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B Nazanin" panose="00000400000000000000" pitchFamily="2" charset="-78"/>
              </a:rPr>
              <a:t>عواملی موثر بر این شاخص شامل: محدودیت منابع مالی جهت تامین کیت های تشخیصی، ناخوشایند بودن انجام تست مدفوعی فیت برای مراجعین و خوانش تست ها توسط ارائه دهندگان خدمت . عدم مراجعه مجدد افراد جهت بررسی پاسخ تست های فیت توسط مراقب سلامت از چالش های اجرای برنامه در همه ی شهرستانها  می باشد.</a:t>
            </a:r>
          </a:p>
        </p:txBody>
      </p:sp>
      <p:graphicFrame>
        <p:nvGraphicFramePr>
          <p:cNvPr id="11" name="Content Placeholder 9">
            <a:extLst>
              <a:ext uri="{FF2B5EF4-FFF2-40B4-BE49-F238E27FC236}">
                <a16:creationId xmlns:a16="http://schemas.microsoft.com/office/drawing/2014/main" id="{1113D712-1AF0-A4E3-1FCC-C5BBFD7D59B3}"/>
              </a:ext>
            </a:extLst>
          </p:cNvPr>
          <p:cNvGraphicFramePr>
            <a:graphicFrameLocks/>
          </p:cNvGraphicFramePr>
          <p:nvPr/>
        </p:nvGraphicFramePr>
        <p:xfrm>
          <a:off x="5923870" y="1074413"/>
          <a:ext cx="6210924" cy="3625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ontent Placeholder 9">
            <a:extLst>
              <a:ext uri="{FF2B5EF4-FFF2-40B4-BE49-F238E27FC236}">
                <a16:creationId xmlns:a16="http://schemas.microsoft.com/office/drawing/2014/main" id="{1113D712-1AF0-A4E3-1FCC-C5BBFD7D59B3}"/>
              </a:ext>
            </a:extLst>
          </p:cNvPr>
          <p:cNvGraphicFramePr>
            <a:graphicFrameLocks/>
          </p:cNvGraphicFramePr>
          <p:nvPr/>
        </p:nvGraphicFramePr>
        <p:xfrm>
          <a:off x="57204" y="1074413"/>
          <a:ext cx="5866666" cy="356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03328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4911" y="917912"/>
            <a:ext cx="1149745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fontAlgn="base"/>
            <a:r>
              <a:rPr lang="fa-IR" sz="44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-</a:t>
            </a:r>
            <a:r>
              <a:rPr lang="fa-IR" sz="40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صدا و سیما</a:t>
            </a:r>
            <a:endParaRPr lang="en-US" sz="4000" dirty="0">
              <a:solidFill>
                <a:srgbClr val="000000"/>
              </a:solidFill>
              <a:latin typeface="Vazirmatn"/>
              <a:cs typeface="B Nazanin" panose="00000400000000000000" pitchFamily="2" charset="-78"/>
            </a:endParaRPr>
          </a:p>
          <a:p>
            <a:pPr lvl="0" algn="r" rtl="1" fontAlgn="base"/>
            <a:r>
              <a:rPr lang="fa-IR" sz="2800" dirty="0">
                <a:latin typeface="Calibri" panose="020F0502020204030204"/>
                <a:cs typeface="Arial" panose="020B0604020202020204" pitchFamily="34" charset="0"/>
              </a:rPr>
              <a:t>پخش تیزرهای تلويزيوني، راديويي در خصوص عوامل خطر و علایم هشداردهنده سرطان </a:t>
            </a:r>
            <a:endParaRPr lang="en-US" sz="2800" dirty="0">
              <a:latin typeface="Calibri" panose="020F0502020204030204"/>
              <a:cs typeface="Arial" panose="020B0604020202020204" pitchFamily="34" charset="0"/>
            </a:endParaRPr>
          </a:p>
          <a:p>
            <a:pPr lvl="0" algn="r" rtl="1" fontAlgn="base"/>
            <a:r>
              <a:rPr lang="fa-IR" sz="2800" dirty="0">
                <a:latin typeface="Calibri" panose="020F0502020204030204"/>
                <a:cs typeface="Arial" panose="020B0604020202020204" pitchFamily="34" charset="0"/>
              </a:rPr>
              <a:t>گفتگو و مصاحبه /سنخرانی رادیویی/تلویزیونی در خصوص اهمیت پیشگیری، غربالگری و تشخیص زودهنگام سرطان و راه های اجتناب از عوامل خظر این بیماری</a:t>
            </a:r>
            <a:endParaRPr lang="en-US" sz="2800" dirty="0">
              <a:latin typeface="Calibri" panose="020F0502020204030204"/>
              <a:cs typeface="Arial" panose="020B0604020202020204" pitchFamily="34" charset="0"/>
            </a:endParaRPr>
          </a:p>
          <a:p>
            <a:pPr lvl="0" algn="r" rtl="1" fontAlgn="base"/>
            <a:r>
              <a:rPr lang="fa-IR" sz="40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شهرداری‌</a:t>
            </a:r>
            <a:endParaRPr lang="en-US" sz="4000" dirty="0">
              <a:solidFill>
                <a:srgbClr val="000000"/>
              </a:solidFill>
              <a:latin typeface="Vazirmatn"/>
              <a:cs typeface="B Nazanin" panose="00000400000000000000" pitchFamily="2" charset="-78"/>
            </a:endParaRPr>
          </a:p>
          <a:p>
            <a:pPr algn="r" rtl="1" fontAlgn="base"/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نمایش شعارهای مرتبط با سرطان در بیلبوردها اجرای ربرنامه‌هاي تبلیغی در فرهنگسراها، پارك‌ها</a:t>
            </a:r>
          </a:p>
          <a:p>
            <a:pPr lvl="0" algn="r" rtl="1" fontAlgn="base"/>
            <a:r>
              <a:rPr lang="fa-IR" sz="40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اداره ورزش و جوانان</a:t>
            </a:r>
            <a:endParaRPr lang="en-US" sz="4000" dirty="0">
              <a:solidFill>
                <a:srgbClr val="000000"/>
              </a:solidFill>
              <a:latin typeface="Vazirmatn"/>
              <a:cs typeface="B Nazanin" panose="00000400000000000000" pitchFamily="2" charset="-78"/>
            </a:endParaRPr>
          </a:p>
          <a:p>
            <a:pPr lvl="0" algn="r" rtl="1" fontAlgn="base"/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قرائت پیام آموزشی و/یا شعار در ابتدای مسابقات ورزشی </a:t>
            </a:r>
            <a:endParaRPr lang="en-US" sz="3200" dirty="0">
              <a:latin typeface="Calibri" panose="020F0502020204030204"/>
              <a:cs typeface="Arial" panose="020B0604020202020204" pitchFamily="34" charset="0"/>
            </a:endParaRPr>
          </a:p>
          <a:p>
            <a:pPr lvl="0" algn="r" rtl="1" fontAlgn="base"/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برگزاری مسابقه ورزشی نمادین به‌نفع بیماران؛ مثلا برگزاری مسابقه دو/ پیاده‌روی با هدف تبلیغ در زمینه پیشگیری و مبارزه با سرطان</a:t>
            </a:r>
          </a:p>
        </p:txBody>
      </p:sp>
      <p:sp>
        <p:nvSpPr>
          <p:cNvPr id="5" name="Rectangle 4"/>
          <p:cNvSpPr/>
          <p:nvPr/>
        </p:nvSpPr>
        <p:spPr>
          <a:xfrm>
            <a:off x="3597639" y="210026"/>
            <a:ext cx="5771213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a-IR" sz="40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 انتظارات،مشارکت و حمایت طلبی </a:t>
            </a:r>
            <a:endParaRPr lang="en-US" sz="4000" dirty="0">
              <a:solidFill>
                <a:srgbClr val="000000"/>
              </a:solidFill>
              <a:latin typeface="Vazirmatn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8270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7350" y="610136"/>
            <a:ext cx="11937167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fontAlgn="base"/>
            <a:r>
              <a:rPr lang="fa-IR" sz="36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فرهنگ و ارشاد اسلامی</a:t>
            </a:r>
            <a:endParaRPr lang="en-US" sz="3600" dirty="0">
              <a:solidFill>
                <a:srgbClr val="000000"/>
              </a:solidFill>
              <a:latin typeface="Vazirmatn"/>
              <a:cs typeface="B Nazanin" panose="00000400000000000000" pitchFamily="2" charset="-78"/>
            </a:endParaRPr>
          </a:p>
          <a:p>
            <a:pPr lvl="0" algn="r" rtl="1" fontAlgn="base"/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- تبلیغ و اطلاع رسانی در خصوص عوامل خطر و علایم هشداردهنده سرطان در فرهنگسراها،پارك‌ها </a:t>
            </a:r>
            <a:endParaRPr lang="en-US" sz="3200" dirty="0">
              <a:latin typeface="Calibri" panose="020F0502020204030204"/>
              <a:cs typeface="Arial" panose="020B0604020202020204" pitchFamily="34" charset="0"/>
            </a:endParaRPr>
          </a:p>
          <a:p>
            <a:pPr algn="r" rtl="1" fontAlgn="base"/>
            <a:r>
              <a:rPr lang="fa-IR" sz="36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امور بانوان و خانواده استانداری</a:t>
            </a:r>
            <a:endParaRPr lang="en-US" sz="3600" dirty="0">
              <a:solidFill>
                <a:srgbClr val="000000"/>
              </a:solidFill>
              <a:latin typeface="Vazirmatn"/>
              <a:cs typeface="B Nazanin" panose="00000400000000000000" pitchFamily="2" charset="-78"/>
            </a:endParaRPr>
          </a:p>
          <a:p>
            <a:pPr algn="r" rtl="1" fontAlgn="base"/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جلب بیشتر حمایت مالی خیرین و سمن ها- تبلیغات و حمایت افراد مشکوک</a:t>
            </a:r>
          </a:p>
          <a:p>
            <a:pPr lvl="0" algn="r" rtl="1" fontAlgn="base"/>
            <a:r>
              <a:rPr lang="fa-IR" sz="40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وزارت آموزش و پرورش </a:t>
            </a:r>
            <a:endParaRPr lang="en-US" sz="4000" dirty="0">
              <a:solidFill>
                <a:srgbClr val="000000"/>
              </a:solidFill>
              <a:latin typeface="Vazirmatn"/>
              <a:cs typeface="B Nazanin" panose="00000400000000000000" pitchFamily="2" charset="-78"/>
            </a:endParaRPr>
          </a:p>
          <a:p>
            <a:pPr algn="r" rtl="1" fontAlgn="base"/>
            <a:r>
              <a:rPr lang="fa-IR" sz="32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-</a:t>
            </a:r>
            <a:r>
              <a:rPr lang="en-US" sz="32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 </a:t>
            </a:r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ارائه بسته های آموزشی برنامه‌های آموزشی برای دانش‌آموزان متوسطه دوم در خصوص عوامل خطر و علایم هشداردهنده سرطان </a:t>
            </a:r>
            <a:endParaRPr lang="en-US" sz="3200" dirty="0">
              <a:latin typeface="Calibri" panose="020F0502020204030204"/>
              <a:cs typeface="Arial" panose="020B0604020202020204" pitchFamily="34" charset="0"/>
            </a:endParaRPr>
          </a:p>
          <a:p>
            <a:pPr algn="r" rtl="1" fontAlgn="base"/>
            <a:r>
              <a:rPr lang="fa-IR" sz="32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-</a:t>
            </a:r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 برگزاری مسابقه مبتنی بر بسته آموزشی، مقاله‌نویسی، نقاشی یا عکاسی دانش آموزان با موضوع سرطان</a:t>
            </a:r>
            <a:endParaRPr lang="en-US" sz="3200" dirty="0">
              <a:latin typeface="Calibri" panose="020F0502020204030204"/>
              <a:cs typeface="Arial" panose="020B0604020202020204" pitchFamily="34" charset="0"/>
            </a:endParaRPr>
          </a:p>
          <a:p>
            <a:pPr algn="r" rtl="1" fontAlgn="base"/>
            <a:r>
              <a:rPr lang="fa-IR" sz="32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-</a:t>
            </a:r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 توزیع بروشورها، پوسترها و بنرهای آموزشی در مراکز اداری و آموزشی و  صفحه اول سامانه های الکترونیک</a:t>
            </a:r>
          </a:p>
        </p:txBody>
      </p:sp>
      <p:sp>
        <p:nvSpPr>
          <p:cNvPr id="3" name="Rectangle 2"/>
          <p:cNvSpPr/>
          <p:nvPr/>
        </p:nvSpPr>
        <p:spPr>
          <a:xfrm>
            <a:off x="2146091" y="0"/>
            <a:ext cx="5771213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a-IR" sz="40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 انتظارات،مشارکت و حمایت طلبی </a:t>
            </a:r>
            <a:endParaRPr lang="en-US" sz="4000" dirty="0">
              <a:solidFill>
                <a:srgbClr val="000000"/>
              </a:solidFill>
              <a:latin typeface="Vazirmatn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4531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4853" y="1067810"/>
            <a:ext cx="1130258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fontAlgn="base"/>
            <a:r>
              <a:rPr lang="fa-IR" sz="36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دانشگاه/دانشکده علوم پزشکی </a:t>
            </a:r>
          </a:p>
          <a:p>
            <a:pPr lvl="0" algn="r" rtl="1" fontAlgn="base"/>
            <a:r>
              <a:rPr lang="fa-IR" sz="3200" dirty="0">
                <a:solidFill>
                  <a:sysClr val="windowText" lastClr="000000"/>
                </a:solidFill>
                <a:latin typeface="Calibri" panose="020F0502020204030204"/>
                <a:cs typeface="Arial" panose="020B0604020202020204" pitchFamily="34" charset="0"/>
              </a:rPr>
              <a:t>-</a:t>
            </a:r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 قرار دادن تحقیقات علمی و کاربردی سرطان های شایع در استان در اولویت های پژوهشی</a:t>
            </a:r>
          </a:p>
          <a:p>
            <a:pPr lvl="0" algn="r" rtl="1" fontAlgn="base"/>
            <a:r>
              <a:rPr lang="fa-IR" sz="3200" dirty="0">
                <a:solidFill>
                  <a:sysClr val="windowText" lastClr="000000"/>
                </a:solidFill>
                <a:latin typeface="Calibri" panose="020F0502020204030204"/>
                <a:cs typeface="Arial" panose="020B0604020202020204" pitchFamily="34" charset="0"/>
              </a:rPr>
              <a:t>-</a:t>
            </a:r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 نظارت بر کیفیت تولید محصولات غذایی </a:t>
            </a:r>
          </a:p>
          <a:p>
            <a:pPr lvl="0" algn="r" rtl="1" fontAlgn="base"/>
            <a:r>
              <a:rPr lang="fa-IR" sz="3200" dirty="0">
                <a:solidFill>
                  <a:sysClr val="windowText" lastClr="000000"/>
                </a:solidFill>
                <a:latin typeface="Calibri" panose="020F0502020204030204"/>
                <a:cs typeface="Arial" panose="020B0604020202020204" pitchFamily="34" charset="0"/>
              </a:rPr>
              <a:t>-</a:t>
            </a:r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 برگزاری جسله کارگروه سلامت و امنیت غذایی استان/شهرستان با موضوع نقش سازمان/نهادهای استانی/شهرستانی در پیشگیری و مقابله با سرطان </a:t>
            </a:r>
          </a:p>
          <a:p>
            <a:pPr marL="457200" lvl="0" indent="-457200" algn="r" rtl="1" fontAlgn="base">
              <a:buFontTx/>
              <a:buChar char="-"/>
            </a:pPr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ارایه خدمات پیشگیری، غربالگری و تشخیص زودهنگام سرطان و درمان بیماری</a:t>
            </a:r>
          </a:p>
          <a:p>
            <a:pPr marL="457200" lvl="0" indent="-457200" algn="r" rtl="1" fontAlgn="base">
              <a:buFontTx/>
              <a:buChar char="-"/>
            </a:pPr>
            <a:r>
              <a:rPr lang="fa-IR" sz="3200" dirty="0">
                <a:latin typeface="Calibri" panose="020F0502020204030204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165422" y="131563"/>
            <a:ext cx="5771213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a-IR" sz="4000" dirty="0">
                <a:solidFill>
                  <a:srgbClr val="000000"/>
                </a:solidFill>
                <a:latin typeface="Vazirmatn"/>
                <a:cs typeface="B Nazanin" panose="00000400000000000000" pitchFamily="2" charset="-78"/>
              </a:rPr>
              <a:t> انتظارات،مشارکت و حمایت طلبی </a:t>
            </a:r>
            <a:endParaRPr lang="en-US" sz="4000" dirty="0">
              <a:solidFill>
                <a:srgbClr val="000000"/>
              </a:solidFill>
              <a:latin typeface="Vazirmatn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84252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1333</Words>
  <Application>Microsoft Office PowerPoint</Application>
  <PresentationFormat>Widescreen</PresentationFormat>
  <Paragraphs>135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B Nazanin</vt:lpstr>
      <vt:lpstr>B Titr</vt:lpstr>
      <vt:lpstr>Calibri</vt:lpstr>
      <vt:lpstr>Calibri Light</vt:lpstr>
      <vt:lpstr>Century Gothic</vt:lpstr>
      <vt:lpstr>Times New Roman</vt:lpstr>
      <vt:lpstr>Trebuchet MS</vt:lpstr>
      <vt:lpstr>Vazirmatn</vt:lpstr>
      <vt:lpstr>Wingdings 3</vt:lpstr>
      <vt:lpstr>Facet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وضعیت سرطان در ایران (بروز انواع سرطان، 1397 و 1398)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درصد غربالگری و تشخیص زودهنگام سرطان پستان  در جمعیت زنان 30 تا 69 سال و ارجاع به سطح بالاتر در سال  1404-1403</vt:lpstr>
      <vt:lpstr>درصد غربالگری و تشخیص زودهنگام سرطان دهانه رحم  در جمعیت زنان 30 تا 69 سال و ارجاع به سطح بالاتر در سال  1404-1403</vt:lpstr>
      <vt:lpstr>نمودار غربالگری و تشخیص زودهنگام سرطان روده بزرگ در جمعیت 50تا 69 سال و ارجاع به سطح بالاتر در سال  1404-1403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علیداد بهادرنژاد</dc:creator>
  <cp:lastModifiedBy>afshinmozafarimanesh</cp:lastModifiedBy>
  <cp:revision>47</cp:revision>
  <dcterms:created xsi:type="dcterms:W3CDTF">2026-10-19T05:00:22Z</dcterms:created>
  <dcterms:modified xsi:type="dcterms:W3CDTF">2026-10-21T05:43:49Z</dcterms:modified>
</cp:coreProperties>
</file>